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307" r:id="rId2"/>
    <p:sldId id="289" r:id="rId3"/>
    <p:sldId id="291" r:id="rId4"/>
    <p:sldId id="290" r:id="rId5"/>
    <p:sldId id="305" r:id="rId6"/>
    <p:sldId id="302" r:id="rId7"/>
    <p:sldId id="292" r:id="rId8"/>
    <p:sldId id="293" r:id="rId9"/>
    <p:sldId id="294" r:id="rId10"/>
    <p:sldId id="295" r:id="rId11"/>
    <p:sldId id="300" r:id="rId12"/>
    <p:sldId id="304" r:id="rId13"/>
    <p:sldId id="28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904"/>
    <a:srgbClr val="C176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7" name="Date Placeholder 6"/>
          <p:cNvSpPr>
            <a:spLocks noGrp="1"/>
          </p:cNvSpPr>
          <p:nvPr>
            <p:ph type="dt" sz="half" idx="10"/>
          </p:nvPr>
        </p:nvSpPr>
        <p:spPr/>
        <p:txBody>
          <a:bodyPr/>
          <a:lstStyle/>
          <a:p>
            <a:fld id="{D8128614-658C-4129-BE5C-DBAA86EE4DCC}" type="datetimeFigureOut">
              <a:rPr lang="es-CL" smtClean="0"/>
              <a:t>09-04-2020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240621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8128614-658C-4129-BE5C-DBAA86EE4DCC}" type="datetimeFigureOut">
              <a:rPr lang="es-CL" smtClean="0">
                <a:solidFill>
                  <a:prstClr val="black">
                    <a:tint val="75000"/>
                  </a:prstClr>
                </a:solidFill>
              </a:rPr>
              <a:pPr/>
              <a:t>09-04-2020</a:t>
            </a:fld>
            <a:endParaRPr lang="es-CL">
              <a:solidFill>
                <a:prstClr val="black">
                  <a:tint val="75000"/>
                </a:prstClr>
              </a:solidFill>
            </a:endParaRPr>
          </a:p>
        </p:txBody>
      </p:sp>
      <p:sp>
        <p:nvSpPr>
          <p:cNvPr id="6" name="Footer Placeholder 5"/>
          <p:cNvSpPr>
            <a:spLocks noGrp="1"/>
          </p:cNvSpPr>
          <p:nvPr>
            <p:ph type="ftr" sz="quarter" idx="11"/>
          </p:nvPr>
        </p:nvSpPr>
        <p:spPr/>
        <p:txBody>
          <a:bodyPr/>
          <a:lstStyle/>
          <a:p>
            <a:endParaRPr lang="es-CL">
              <a:solidFill>
                <a:prstClr val="black">
                  <a:tint val="75000"/>
                </a:prstClr>
              </a:solidFill>
            </a:endParaRPr>
          </a:p>
        </p:txBody>
      </p:sp>
      <p:sp>
        <p:nvSpPr>
          <p:cNvPr id="7" name="Slide Number Placeholder 6"/>
          <p:cNvSpPr>
            <a:spLocks noGrp="1"/>
          </p:cNvSpPr>
          <p:nvPr>
            <p:ph type="sldNum" sz="quarter" idx="12"/>
          </p:nvPr>
        </p:nvSpPr>
        <p:spPr/>
        <p:txBody>
          <a:bodyPr/>
          <a:lstStyle/>
          <a:p>
            <a:fld id="{1DC0E1B1-2195-4E3A-B90A-5EB14CE6F7C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894784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8128614-658C-4129-BE5C-DBAA86EE4DCC}" type="datetimeFigureOut">
              <a:rPr lang="es-CL" smtClean="0">
                <a:solidFill>
                  <a:prstClr val="black">
                    <a:tint val="75000"/>
                  </a:prstClr>
                </a:solidFill>
              </a:rPr>
              <a:pPr/>
              <a:t>09-04-2020</a:t>
            </a:fld>
            <a:endParaRPr lang="es-CL">
              <a:solidFill>
                <a:prstClr val="black">
                  <a:tint val="75000"/>
                </a:prstClr>
              </a:solidFill>
            </a:endParaRPr>
          </a:p>
        </p:txBody>
      </p:sp>
      <p:sp>
        <p:nvSpPr>
          <p:cNvPr id="6" name="Footer Placeholder 5"/>
          <p:cNvSpPr>
            <a:spLocks noGrp="1"/>
          </p:cNvSpPr>
          <p:nvPr>
            <p:ph type="ftr" sz="quarter" idx="11"/>
          </p:nvPr>
        </p:nvSpPr>
        <p:spPr/>
        <p:txBody>
          <a:bodyPr/>
          <a:lstStyle/>
          <a:p>
            <a:endParaRPr lang="es-CL">
              <a:solidFill>
                <a:prstClr val="black">
                  <a:tint val="75000"/>
                </a:prstClr>
              </a:solidFill>
            </a:endParaRPr>
          </a:p>
        </p:txBody>
      </p:sp>
      <p:sp>
        <p:nvSpPr>
          <p:cNvPr id="7" name="Slide Number Placeholder 6"/>
          <p:cNvSpPr>
            <a:spLocks noGrp="1"/>
          </p:cNvSpPr>
          <p:nvPr>
            <p:ph type="sldNum" sz="quarter" idx="12"/>
          </p:nvPr>
        </p:nvSpPr>
        <p:spPr/>
        <p:txBody>
          <a:bodyPr/>
          <a:lstStyle/>
          <a:p>
            <a:fld id="{1DC0E1B1-2195-4E3A-B90A-5EB14CE6F7C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08509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8128614-658C-4129-BE5C-DBAA86EE4DCC}" type="datetimeFigureOut">
              <a:rPr lang="es-CL" smtClean="0"/>
              <a:t>09-04-2020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DC0E1B1-2195-4E3A-B90A-5EB14CE6F7C7}" type="slidenum">
              <a:rPr lang="es-CL" smtClean="0"/>
              <a:t>‹Nº›</a:t>
            </a:fld>
            <a:endParaRPr lang="es-CL"/>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43485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8128614-658C-4129-BE5C-DBAA86EE4DCC}" type="datetimeFigureOut">
              <a:rPr lang="es-CL" smtClean="0"/>
              <a:t>09-04-2020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211372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Editar el estilo de texto del patrón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Editar el estilo de texto del patrón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D8128614-658C-4129-BE5C-DBAA86EE4DCC}" type="datetimeFigureOut">
              <a:rPr lang="es-CL" smtClean="0">
                <a:solidFill>
                  <a:prstClr val="black">
                    <a:tint val="75000"/>
                  </a:prstClr>
                </a:solidFill>
              </a:rPr>
              <a:pPr/>
              <a:t>09-04-2020</a:t>
            </a:fld>
            <a:endParaRPr lang="es-CL">
              <a:solidFill>
                <a:prstClr val="black">
                  <a:tint val="75000"/>
                </a:prstClr>
              </a:solidFill>
            </a:endParaRPr>
          </a:p>
        </p:txBody>
      </p:sp>
      <p:sp>
        <p:nvSpPr>
          <p:cNvPr id="4" name="Footer Placeholder 3"/>
          <p:cNvSpPr>
            <a:spLocks noGrp="1"/>
          </p:cNvSpPr>
          <p:nvPr>
            <p:ph type="ftr" sz="quarter" idx="11"/>
          </p:nvPr>
        </p:nvSpPr>
        <p:spPr/>
        <p:txBody>
          <a:bodyPr/>
          <a:lstStyle/>
          <a:p>
            <a:endParaRPr lang="es-CL">
              <a:solidFill>
                <a:prstClr val="black">
                  <a:tint val="75000"/>
                </a:prstClr>
              </a:solidFill>
            </a:endParaRPr>
          </a:p>
        </p:txBody>
      </p:sp>
      <p:sp>
        <p:nvSpPr>
          <p:cNvPr id="5" name="Slide Number Placeholder 4"/>
          <p:cNvSpPr>
            <a:spLocks noGrp="1"/>
          </p:cNvSpPr>
          <p:nvPr>
            <p:ph type="sldNum" sz="quarter" idx="12"/>
          </p:nvPr>
        </p:nvSpPr>
        <p:spPr/>
        <p:txBody>
          <a:bodyPr/>
          <a:lstStyle/>
          <a:p>
            <a:fld id="{1DC0E1B1-2195-4E3A-B90A-5EB14CE6F7C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593508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D8128614-658C-4129-BE5C-DBAA86EE4DCC}" type="datetimeFigureOut">
              <a:rPr lang="es-CL" smtClean="0">
                <a:solidFill>
                  <a:prstClr val="black">
                    <a:tint val="75000"/>
                  </a:prstClr>
                </a:solidFill>
              </a:rPr>
              <a:pPr/>
              <a:t>09-04-2020</a:t>
            </a:fld>
            <a:endParaRPr lang="es-CL">
              <a:solidFill>
                <a:prstClr val="black">
                  <a:tint val="75000"/>
                </a:prstClr>
              </a:solidFill>
            </a:endParaRPr>
          </a:p>
        </p:txBody>
      </p:sp>
      <p:sp>
        <p:nvSpPr>
          <p:cNvPr id="4" name="Footer Placeholder 3"/>
          <p:cNvSpPr>
            <a:spLocks noGrp="1"/>
          </p:cNvSpPr>
          <p:nvPr>
            <p:ph type="ftr" sz="quarter" idx="11"/>
          </p:nvPr>
        </p:nvSpPr>
        <p:spPr/>
        <p:txBody>
          <a:bodyPr/>
          <a:lstStyle/>
          <a:p>
            <a:endParaRPr lang="es-CL">
              <a:solidFill>
                <a:prstClr val="black">
                  <a:tint val="75000"/>
                </a:prstClr>
              </a:solidFill>
            </a:endParaRPr>
          </a:p>
        </p:txBody>
      </p:sp>
      <p:sp>
        <p:nvSpPr>
          <p:cNvPr id="5" name="Slide Number Placeholder 4"/>
          <p:cNvSpPr>
            <a:spLocks noGrp="1"/>
          </p:cNvSpPr>
          <p:nvPr>
            <p:ph type="sldNum" sz="quarter" idx="12"/>
          </p:nvPr>
        </p:nvSpPr>
        <p:spPr/>
        <p:txBody>
          <a:bodyPr/>
          <a:lstStyle/>
          <a:p>
            <a:fld id="{1DC0E1B1-2195-4E3A-B90A-5EB14CE6F7C7}"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272734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128614-658C-4129-BE5C-DBAA86EE4DCC}" type="datetimeFigureOut">
              <a:rPr lang="es-CL" smtClean="0"/>
              <a:t>09-04-2020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2681030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128614-658C-4129-BE5C-DBAA86EE4DCC}" type="datetimeFigureOut">
              <a:rPr lang="es-CL" smtClean="0"/>
              <a:t>09-04-2020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3775208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128614-658C-4129-BE5C-DBAA86EE4DCC}" type="datetimeFigureOut">
              <a:rPr lang="es-CL" smtClean="0"/>
              <a:t>09-04-2020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265120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smtClean="0"/>
              <a:t>Haga clic para modificar el estilo de título del patrón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D8128614-658C-4129-BE5C-DBAA86EE4DCC}" type="datetimeFigureOut">
              <a:rPr lang="es-CL" smtClean="0"/>
              <a:t>09-04-2020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2665539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8128614-658C-4129-BE5C-DBAA86EE4DCC}" type="datetimeFigureOut">
              <a:rPr lang="es-CL" smtClean="0"/>
              <a:t>09-04-2020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2880926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120000" y="2505075"/>
            <a:ext cx="5025216"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Editar el estilo de texto del patrón</a:t>
            </a:r>
          </a:p>
        </p:txBody>
      </p:sp>
      <p:sp>
        <p:nvSpPr>
          <p:cNvPr id="6" name="Content Placeholder 5"/>
          <p:cNvSpPr>
            <a:spLocks noGrp="1"/>
          </p:cNvSpPr>
          <p:nvPr>
            <p:ph sz="quarter" idx="4"/>
          </p:nvPr>
        </p:nvSpPr>
        <p:spPr>
          <a:xfrm>
            <a:off x="6319840" y="2505075"/>
            <a:ext cx="503554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8128614-658C-4129-BE5C-DBAA86EE4DCC}" type="datetimeFigureOut">
              <a:rPr lang="es-CL" smtClean="0"/>
              <a:t>09-04-2020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336003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8128614-658C-4129-BE5C-DBAA86EE4DCC}" type="datetimeFigureOut">
              <a:rPr lang="es-CL" smtClean="0"/>
              <a:t>09-04-2020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2377257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28614-658C-4129-BE5C-DBAA86EE4DCC}" type="datetimeFigureOut">
              <a:rPr lang="es-CL" smtClean="0"/>
              <a:t>09-04-2020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321205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8128614-658C-4129-BE5C-DBAA86EE4DCC}" type="datetimeFigureOut">
              <a:rPr lang="es-CL" smtClean="0"/>
              <a:t>09-04-2020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4202072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8128614-658C-4129-BE5C-DBAA86EE4DCC}" type="datetimeFigureOut">
              <a:rPr lang="es-CL" smtClean="0"/>
              <a:t>09-04-2020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DC0E1B1-2195-4E3A-B90A-5EB14CE6F7C7}" type="slidenum">
              <a:rPr lang="es-CL" smtClean="0"/>
              <a:t>‹Nº›</a:t>
            </a:fld>
            <a:endParaRPr lang="es-CL"/>
          </a:p>
        </p:txBody>
      </p:sp>
    </p:spTree>
    <p:extLst>
      <p:ext uri="{BB962C8B-B14F-4D97-AF65-F5344CB8AC3E}">
        <p14:creationId xmlns:p14="http://schemas.microsoft.com/office/powerpoint/2010/main" val="166322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alpha val="9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8128614-658C-4129-BE5C-DBAA86EE4DCC}" type="datetimeFigureOut">
              <a:rPr lang="es-CL" smtClean="0"/>
              <a:t>09-04-2020</a:t>
            </a:fld>
            <a:endParaRPr lang="es-C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s-C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DC0E1B1-2195-4E3A-B90A-5EB14CE6F7C7}" type="slidenum">
              <a:rPr lang="es-CL" smtClean="0"/>
              <a:t>‹Nº›</a:t>
            </a:fld>
            <a:endParaRPr lang="es-CL"/>
          </a:p>
        </p:txBody>
      </p:sp>
    </p:spTree>
    <p:extLst>
      <p:ext uri="{BB962C8B-B14F-4D97-AF65-F5344CB8AC3E}">
        <p14:creationId xmlns:p14="http://schemas.microsoft.com/office/powerpoint/2010/main" val="3613853999"/>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2 Pastorale">
            <a:hlinkClick r:id="" action="ppaction://media"/>
            <a:extLst>
              <a:ext uri="{FF2B5EF4-FFF2-40B4-BE49-F238E27FC236}">
                <a16:creationId xmlns="" xmlns:a16="http://schemas.microsoft.com/office/drawing/2014/main" id="{5296C8EE-9DAE-4074-A61B-BD4C24D24447}"/>
              </a:ext>
            </a:extLst>
          </p:cNvPr>
          <p:cNvPicPr>
            <a:picLocks noChangeAspect="1"/>
          </p:cNvPicPr>
          <p:nvPr>
            <a:audioFile r:link="rId1"/>
            <p:extLst>
              <p:ext uri="{DAA4B4D4-6D71-4841-9C94-3DE7FCFB9230}">
                <p14:media xmlns:p14="http://schemas.microsoft.com/office/powerpoint/2010/main" r:embed="rId2">
                  <p14:trim st="19805"/>
                </p14:media>
              </p:ext>
            </p:extLst>
          </p:nvPr>
        </p:nvPicPr>
        <p:blipFill>
          <a:blip r:embed="rId4"/>
          <a:stretch>
            <a:fillRect/>
          </a:stretch>
        </p:blipFill>
        <p:spPr>
          <a:xfrm>
            <a:off x="2399510" y="1357107"/>
            <a:ext cx="609600" cy="609600"/>
          </a:xfrm>
          <a:prstGeom prst="rect">
            <a:avLst/>
          </a:prstGeom>
        </p:spPr>
      </p:pic>
    </p:spTree>
    <p:extLst>
      <p:ext uri="{BB962C8B-B14F-4D97-AF65-F5344CB8AC3E}">
        <p14:creationId xmlns:p14="http://schemas.microsoft.com/office/powerpoint/2010/main" val="166849062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818"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cuela San José Obrero – de las Siervas de San Jos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2542"/>
            <a:ext cx="1698983" cy="779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3">
            <a:extLst>
              <a:ext uri="{28A0092B-C50C-407E-A947-70E740481C1C}">
                <a14:useLocalDpi xmlns:a14="http://schemas.microsoft.com/office/drawing/2010/main" val="0"/>
              </a:ext>
            </a:extLst>
          </a:blip>
          <a:srcRect r="85761"/>
          <a:stretch/>
        </p:blipFill>
        <p:spPr bwMode="auto">
          <a:xfrm>
            <a:off x="11495825" y="0"/>
            <a:ext cx="681068" cy="87576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a:srcRect l="6381" t="18510" r="33397" b="24567"/>
          <a:stretch/>
        </p:blipFill>
        <p:spPr>
          <a:xfrm>
            <a:off x="886265" y="986999"/>
            <a:ext cx="10876846" cy="5582613"/>
          </a:xfrm>
          <a:prstGeom prst="rect">
            <a:avLst/>
          </a:prstGeom>
        </p:spPr>
      </p:pic>
    </p:spTree>
    <p:extLst>
      <p:ext uri="{BB962C8B-B14F-4D97-AF65-F5344CB8AC3E}">
        <p14:creationId xmlns:p14="http://schemas.microsoft.com/office/powerpoint/2010/main" val="349989197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cuela San José Obrero – de las Siervas de San Jos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2542"/>
            <a:ext cx="1698983" cy="779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3">
            <a:extLst>
              <a:ext uri="{28A0092B-C50C-407E-A947-70E740481C1C}">
                <a14:useLocalDpi xmlns:a14="http://schemas.microsoft.com/office/drawing/2010/main" val="0"/>
              </a:ext>
            </a:extLst>
          </a:blip>
          <a:srcRect r="85761"/>
          <a:stretch/>
        </p:blipFill>
        <p:spPr bwMode="auto">
          <a:xfrm>
            <a:off x="11495825" y="0"/>
            <a:ext cx="681068" cy="87576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854556" y="414098"/>
            <a:ext cx="8105369" cy="1446550"/>
          </a:xfrm>
          <a:prstGeom prst="rect">
            <a:avLst/>
          </a:prstGeom>
          <a:noFill/>
        </p:spPr>
        <p:txBody>
          <a:bodyPr wrap="square" rtlCol="0">
            <a:spAutoFit/>
          </a:bodyPr>
          <a:lstStyle/>
          <a:p>
            <a:pPr algn="ctr"/>
            <a:r>
              <a:rPr lang="es-CL" sz="8800" b="1" u="sng" dirty="0" smtClean="0">
                <a:solidFill>
                  <a:prstClr val="white"/>
                </a:solidFill>
                <a:latin typeface="Cabin Sketch" panose="020B0503050202020004" pitchFamily="34" charset="0"/>
              </a:rPr>
              <a:t>Solución</a:t>
            </a:r>
            <a:r>
              <a:rPr lang="es-CL" u="sng" dirty="0" smtClean="0">
                <a:solidFill>
                  <a:prstClr val="white"/>
                </a:solidFill>
              </a:rPr>
              <a:t> </a:t>
            </a:r>
            <a:endParaRPr lang="es-CL" u="sng" dirty="0">
              <a:solidFill>
                <a:prstClr val="white"/>
              </a:solidFill>
            </a:endParaRPr>
          </a:p>
        </p:txBody>
      </p:sp>
      <p:pic>
        <p:nvPicPr>
          <p:cNvPr id="2" name="Imagen 1"/>
          <p:cNvPicPr>
            <a:picLocks noChangeAspect="1"/>
          </p:cNvPicPr>
          <p:nvPr/>
        </p:nvPicPr>
        <p:blipFill rotWithShape="1">
          <a:blip r:embed="rId4"/>
          <a:srcRect l="39843" t="62356" r="49453" b="21491"/>
          <a:stretch/>
        </p:blipFill>
        <p:spPr>
          <a:xfrm>
            <a:off x="3699804" y="2007460"/>
            <a:ext cx="4642338" cy="3938958"/>
          </a:xfrm>
          <a:prstGeom prst="rect">
            <a:avLst/>
          </a:prstGeom>
        </p:spPr>
      </p:pic>
    </p:spTree>
    <p:extLst>
      <p:ext uri="{BB962C8B-B14F-4D97-AF65-F5344CB8AC3E}">
        <p14:creationId xmlns:p14="http://schemas.microsoft.com/office/powerpoint/2010/main" val="1981686539"/>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cuela San José Obrero – de las Siervas de San Jos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2542"/>
            <a:ext cx="1698983" cy="779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3">
            <a:extLst>
              <a:ext uri="{28A0092B-C50C-407E-A947-70E740481C1C}">
                <a14:useLocalDpi xmlns:a14="http://schemas.microsoft.com/office/drawing/2010/main" val="0"/>
              </a:ext>
            </a:extLst>
          </a:blip>
          <a:srcRect r="85761"/>
          <a:stretch/>
        </p:blipFill>
        <p:spPr bwMode="auto">
          <a:xfrm>
            <a:off x="11495825" y="0"/>
            <a:ext cx="681068" cy="87576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2107774" y="437881"/>
            <a:ext cx="8105369" cy="1107996"/>
          </a:xfrm>
          <a:prstGeom prst="rect">
            <a:avLst/>
          </a:prstGeom>
          <a:noFill/>
        </p:spPr>
        <p:txBody>
          <a:bodyPr wrap="square" rtlCol="0">
            <a:spAutoFit/>
          </a:bodyPr>
          <a:lstStyle/>
          <a:p>
            <a:pPr algn="ctr"/>
            <a:r>
              <a:rPr lang="es-CL" sz="6600" b="1" u="sng" dirty="0" smtClean="0">
                <a:solidFill>
                  <a:prstClr val="white"/>
                </a:solidFill>
                <a:latin typeface="Cabin Sketch" panose="020B0503050202020004" pitchFamily="34" charset="0"/>
              </a:rPr>
              <a:t>Solución del desafío: </a:t>
            </a:r>
            <a:r>
              <a:rPr lang="es-CL" sz="1200" u="sng" dirty="0" smtClean="0">
                <a:solidFill>
                  <a:prstClr val="white"/>
                </a:solidFill>
              </a:rPr>
              <a:t> </a:t>
            </a:r>
            <a:endParaRPr lang="es-CL" sz="1200" u="sng" dirty="0">
              <a:solidFill>
                <a:prstClr val="white"/>
              </a:solidFill>
            </a:endParaRPr>
          </a:p>
        </p:txBody>
      </p:sp>
      <p:pic>
        <p:nvPicPr>
          <p:cNvPr id="2" name="Imagen 1"/>
          <p:cNvPicPr>
            <a:picLocks noChangeAspect="1"/>
          </p:cNvPicPr>
          <p:nvPr/>
        </p:nvPicPr>
        <p:blipFill rotWithShape="1">
          <a:blip r:embed="rId4"/>
          <a:srcRect l="1751" t="22364" r="73597" b="40135"/>
          <a:stretch/>
        </p:blipFill>
        <p:spPr>
          <a:xfrm>
            <a:off x="5907240" y="2387288"/>
            <a:ext cx="4165228" cy="3562365"/>
          </a:xfrm>
          <a:prstGeom prst="rect">
            <a:avLst/>
          </a:prstGeom>
        </p:spPr>
      </p:pic>
      <p:sp>
        <p:nvSpPr>
          <p:cNvPr id="5" name="CuadroTexto 4"/>
          <p:cNvSpPr txBox="1"/>
          <p:nvPr/>
        </p:nvSpPr>
        <p:spPr>
          <a:xfrm>
            <a:off x="1005065" y="2110154"/>
            <a:ext cx="4157778" cy="2862322"/>
          </a:xfrm>
          <a:prstGeom prst="rect">
            <a:avLst/>
          </a:prstGeom>
          <a:noFill/>
        </p:spPr>
        <p:txBody>
          <a:bodyPr wrap="square" rtlCol="0">
            <a:spAutoFit/>
          </a:bodyPr>
          <a:lstStyle/>
          <a:p>
            <a:r>
              <a:rPr lang="es-CL" sz="3600" dirty="0" smtClean="0"/>
              <a:t>1 triángulo rojo</a:t>
            </a:r>
          </a:p>
          <a:p>
            <a:r>
              <a:rPr lang="es-CL" sz="3600" dirty="0" smtClean="0"/>
              <a:t>9 triángulos verdes </a:t>
            </a:r>
          </a:p>
          <a:p>
            <a:r>
              <a:rPr lang="es-CL" sz="3600" dirty="0" smtClean="0"/>
              <a:t>2 triángulos celestes</a:t>
            </a:r>
          </a:p>
          <a:p>
            <a:r>
              <a:rPr lang="es-CL" sz="3600" dirty="0" smtClean="0"/>
              <a:t>1 triángulo amarillo</a:t>
            </a:r>
          </a:p>
          <a:p>
            <a:r>
              <a:rPr lang="es-CL" sz="3600" b="1" dirty="0" smtClean="0"/>
              <a:t>TOTAL 13 </a:t>
            </a:r>
            <a:endParaRPr lang="es-CL" sz="3600" b="1" dirty="0"/>
          </a:p>
        </p:txBody>
      </p:sp>
    </p:spTree>
    <p:extLst>
      <p:ext uri="{BB962C8B-B14F-4D97-AF65-F5344CB8AC3E}">
        <p14:creationId xmlns:p14="http://schemas.microsoft.com/office/powerpoint/2010/main" val="2876440668"/>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scuela San José Obrero – de las Siervas de San Jos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0"/>
            <a:ext cx="1698983" cy="779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3">
            <a:extLst>
              <a:ext uri="{28A0092B-C50C-407E-A947-70E740481C1C}">
                <a14:useLocalDpi xmlns:a14="http://schemas.microsoft.com/office/drawing/2010/main" val="0"/>
              </a:ext>
            </a:extLst>
          </a:blip>
          <a:srcRect r="85761"/>
          <a:stretch/>
        </p:blipFill>
        <p:spPr bwMode="auto">
          <a:xfrm>
            <a:off x="11386435" y="115909"/>
            <a:ext cx="681068" cy="875763"/>
          </a:xfrm>
          <a:prstGeom prst="rect">
            <a:avLst/>
          </a:prstGeom>
          <a:noFill/>
          <a:extLst>
            <a:ext uri="{909E8E84-426E-40DD-AFC4-6F175D3DCCD1}">
              <a14:hiddenFill xmlns:a14="http://schemas.microsoft.com/office/drawing/2010/main">
                <a:solidFill>
                  <a:srgbClr val="FFFFFF"/>
                </a:solidFill>
              </a14:hiddenFill>
            </a:ext>
          </a:extLst>
        </p:spPr>
      </p:pic>
      <p:sp>
        <p:nvSpPr>
          <p:cNvPr id="8" name="Subtítulo 7"/>
          <p:cNvSpPr>
            <a:spLocks noGrp="1"/>
          </p:cNvSpPr>
          <p:nvPr>
            <p:ph type="subTitle" idx="1"/>
          </p:nvPr>
        </p:nvSpPr>
        <p:spPr>
          <a:xfrm>
            <a:off x="4448038" y="281354"/>
            <a:ext cx="6327814" cy="2602523"/>
          </a:xfrm>
          <a:prstGeom prst="wedgeEllipseCallout">
            <a:avLst>
              <a:gd name="adj1" fmla="val -48705"/>
              <a:gd name="adj2" fmla="val 42823"/>
            </a:avLst>
          </a:prstGeom>
        </p:spPr>
        <p:style>
          <a:lnRef idx="2">
            <a:schemeClr val="accent6"/>
          </a:lnRef>
          <a:fillRef idx="1">
            <a:schemeClr val="lt1"/>
          </a:fillRef>
          <a:effectRef idx="0">
            <a:schemeClr val="accent6"/>
          </a:effectRef>
          <a:fontRef idx="minor">
            <a:schemeClr val="dk1"/>
          </a:fontRef>
        </p:style>
        <p:txBody>
          <a:bodyPr rtlCol="0" anchor="ctr">
            <a:normAutofit fontScale="92500" lnSpcReduction="10000"/>
          </a:bodyPr>
          <a:lstStyle/>
          <a:p>
            <a:pPr lvl="0" algn="ctr"/>
            <a:r>
              <a:rPr lang="es-CL" sz="4700" dirty="0" smtClean="0">
                <a:solidFill>
                  <a:prstClr val="black"/>
                </a:solidFill>
                <a:latin typeface="Candara Light" panose="020E0502030303020204" pitchFamily="34" charset="0"/>
              </a:rPr>
              <a:t>¡Espero te hayas entretenido, saludos y abrazos!</a:t>
            </a:r>
          </a:p>
          <a:p>
            <a:pPr lvl="0" algn="ctr"/>
            <a:endParaRPr lang="es-CL" dirty="0"/>
          </a:p>
        </p:txBody>
      </p:sp>
      <p:pic>
        <p:nvPicPr>
          <p:cNvPr id="5122" name="Picture 2"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195" y="1471513"/>
            <a:ext cx="4644716" cy="46447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 Cara Con Manos Abrazando Emoj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31133">
            <a:off x="5451152" y="3048182"/>
            <a:ext cx="3270807" cy="327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480745"/>
      </p:ext>
    </p:extLst>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6D910B48-BCF3-4016-B989-02B8AAFC0ED8}"/>
              </a:ext>
            </a:extLst>
          </p:cNvPr>
          <p:cNvSpPr txBox="1"/>
          <p:nvPr/>
        </p:nvSpPr>
        <p:spPr>
          <a:xfrm>
            <a:off x="1387217" y="853036"/>
            <a:ext cx="10325685" cy="707886"/>
          </a:xfrm>
          <a:prstGeom prst="rect">
            <a:avLst/>
          </a:prstGeom>
          <a:noFill/>
          <a:effectLst>
            <a:glow rad="165100">
              <a:schemeClr val="accent5"/>
            </a:glo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4000" b="1" i="1" u="sng" strike="noStrike" kern="1200" cap="none" spc="0" normalizeH="0" baseline="0" noProof="0" dirty="0" smtClean="0">
                <a:ln>
                  <a:noFill/>
                </a:ln>
                <a:effectLst/>
                <a:uLnTx/>
                <a:uFillTx/>
                <a:latin typeface="Ink Free" panose="03080402000500000000" pitchFamily="66" charset="0"/>
              </a:rPr>
              <a:t>Te </a:t>
            </a:r>
            <a:r>
              <a:rPr kumimoji="0" lang="es-CL" sz="4000" b="1" i="1" u="sng" strike="noStrike" kern="1200" cap="none" spc="0" normalizeH="0" baseline="0" noProof="0" dirty="0">
                <a:ln>
                  <a:noFill/>
                </a:ln>
                <a:effectLst/>
                <a:uLnTx/>
                <a:uFillTx/>
                <a:latin typeface="Ink Free" panose="03080402000500000000" pitchFamily="66" charset="0"/>
              </a:rPr>
              <a:t>invitamos </a:t>
            </a:r>
            <a:r>
              <a:rPr lang="es-CL" sz="4000" b="1" i="1" u="sng" dirty="0" smtClean="0">
                <a:latin typeface="Ink Free" panose="03080402000500000000" pitchFamily="66" charset="0"/>
              </a:rPr>
              <a:t>a </a:t>
            </a:r>
            <a:r>
              <a:rPr lang="es-CL" sz="4000" b="1" i="1" u="sng" dirty="0" smtClean="0">
                <a:latin typeface="Ink Free" panose="03080402000500000000" pitchFamily="66" charset="0"/>
              </a:rPr>
              <a:t>celebrar juntos </a:t>
            </a:r>
            <a:r>
              <a:rPr lang="es-CL" sz="4000" b="1" i="1" u="sng" dirty="0" smtClean="0">
                <a:latin typeface="Ink Free" panose="03080402000500000000" pitchFamily="66" charset="0"/>
              </a:rPr>
              <a:t>la:</a:t>
            </a:r>
            <a:r>
              <a:rPr lang="es-CL" sz="4000" b="1" i="1" dirty="0" smtClean="0">
                <a:latin typeface="Ink Free" panose="03080402000500000000" pitchFamily="66" charset="0"/>
              </a:rPr>
              <a:t> </a:t>
            </a:r>
          </a:p>
        </p:txBody>
      </p:sp>
      <p:sp>
        <p:nvSpPr>
          <p:cNvPr id="10" name="CuadroTexto 9">
            <a:extLst>
              <a:ext uri="{FF2B5EF4-FFF2-40B4-BE49-F238E27FC236}">
                <a16:creationId xmlns="" xmlns:a16="http://schemas.microsoft.com/office/drawing/2014/main" id="{A8A88EC5-B056-4986-8004-7A303D27E32D}"/>
              </a:ext>
            </a:extLst>
          </p:cNvPr>
          <p:cNvSpPr txBox="1"/>
          <p:nvPr/>
        </p:nvSpPr>
        <p:spPr>
          <a:xfrm>
            <a:off x="912390" y="365053"/>
            <a:ext cx="303549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8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pic>
        <p:nvPicPr>
          <p:cNvPr id="14"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4">
            <a:extLst>
              <a:ext uri="{28A0092B-C50C-407E-A947-70E740481C1C}">
                <a14:useLocalDpi xmlns:a14="http://schemas.microsoft.com/office/drawing/2010/main" val="0"/>
              </a:ext>
            </a:extLst>
          </a:blip>
          <a:srcRect r="85761"/>
          <a:stretch/>
        </p:blipFill>
        <p:spPr bwMode="auto">
          <a:xfrm>
            <a:off x="11434356" y="100515"/>
            <a:ext cx="585225" cy="752521"/>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4207081" y="57276"/>
            <a:ext cx="4123245" cy="307777"/>
          </a:xfrm>
          <a:prstGeom prst="rect">
            <a:avLst/>
          </a:prstGeom>
        </p:spPr>
        <p:txBody>
          <a:bodyPr wrap="none">
            <a:spAutoFit/>
          </a:bodyPr>
          <a:lstStyle/>
          <a:p>
            <a:r>
              <a:rPr lang="es-CL" sz="1400" dirty="0" smtClean="0">
                <a:latin typeface="Candara Light" panose="020E0502030303020204" pitchFamily="34" charset="0"/>
              </a:rPr>
              <a:t>“Convivamos </a:t>
            </a:r>
            <a:r>
              <a:rPr lang="es-CL" sz="1400" dirty="0">
                <a:latin typeface="Candara Light" panose="020E0502030303020204" pitchFamily="34" charset="0"/>
              </a:rPr>
              <a:t>Activamente siendo todos para </a:t>
            </a:r>
            <a:r>
              <a:rPr lang="es-CL" sz="1400" dirty="0" smtClean="0">
                <a:latin typeface="Candara Light" panose="020E0502030303020204" pitchFamily="34" charset="0"/>
              </a:rPr>
              <a:t>todos”</a:t>
            </a:r>
          </a:p>
        </p:txBody>
      </p:sp>
      <p:pic>
        <p:nvPicPr>
          <p:cNvPr id="9" name="02 Pastorale">
            <a:hlinkClick r:id="" action="ppaction://media"/>
            <a:extLst>
              <a:ext uri="{FF2B5EF4-FFF2-40B4-BE49-F238E27FC236}">
                <a16:creationId xmlns="" xmlns:a16="http://schemas.microsoft.com/office/drawing/2014/main" id="{5296C8EE-9DAE-4074-A61B-BD4C24D24447}"/>
              </a:ext>
            </a:extLst>
          </p:cNvPr>
          <p:cNvPicPr>
            <a:picLocks noChangeAspect="1"/>
          </p:cNvPicPr>
          <p:nvPr>
            <a:audioFile r:link="rId1"/>
            <p:extLst>
              <p:ext uri="{DAA4B4D4-6D71-4841-9C94-3DE7FCFB9230}">
                <p14:media xmlns:p14="http://schemas.microsoft.com/office/powerpoint/2010/main" r:embed="rId2">
                  <p14:trim st="19805"/>
                </p14:media>
              </p:ext>
            </p:extLst>
          </p:nvPr>
        </p:nvPicPr>
        <p:blipFill>
          <a:blip r:embed="rId5"/>
          <a:stretch>
            <a:fillRect/>
          </a:stretch>
        </p:blipFill>
        <p:spPr>
          <a:xfrm>
            <a:off x="570710" y="5549279"/>
            <a:ext cx="609600" cy="609600"/>
          </a:xfrm>
          <a:prstGeom prst="rect">
            <a:avLst/>
          </a:prstGeom>
        </p:spPr>
      </p:pic>
      <p:pic>
        <p:nvPicPr>
          <p:cNvPr id="1026" name="Picture 2" descr="SEMANA DEL CEREBRO 2018 | | Asociación cefalea en racimos ayuda"/>
          <p:cNvPicPr>
            <a:picLocks noChangeAspect="1" noChangeArrowheads="1"/>
          </p:cNvPicPr>
          <p:nvPr/>
        </p:nvPicPr>
        <p:blipFill rotWithShape="1">
          <a:blip r:embed="rId6">
            <a:extLst>
              <a:ext uri="{28A0092B-C50C-407E-A947-70E740481C1C}">
                <a14:useLocalDpi xmlns:a14="http://schemas.microsoft.com/office/drawing/2010/main" val="0"/>
              </a:ext>
            </a:extLst>
          </a:blip>
          <a:srcRect b="33334"/>
          <a:stretch/>
        </p:blipFill>
        <p:spPr bwMode="auto">
          <a:xfrm>
            <a:off x="4059976" y="2048905"/>
            <a:ext cx="4417454" cy="3169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2" descr="Escuela San José Obrero – de las Siervas de San José"/>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98" y="-142642"/>
            <a:ext cx="1625225" cy="74569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Imagen que contiene dibujo&#10;&#10;Descripción generada automáticamente">
            <a:extLst>
              <a:ext uri="{FF2B5EF4-FFF2-40B4-BE49-F238E27FC236}">
                <a16:creationId xmlns="" xmlns:a16="http://schemas.microsoft.com/office/drawing/2014/main" id="{8E900662-0B33-496D-8CA4-9583D5595EB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600" t="8453" r="5580" b="12159"/>
          <a:stretch/>
        </p:blipFill>
        <p:spPr>
          <a:xfrm>
            <a:off x="2795793" y="4722242"/>
            <a:ext cx="7227173" cy="1968344"/>
          </a:xfrm>
          <a:prstGeom prst="rect">
            <a:avLst/>
          </a:prstGeom>
        </p:spPr>
      </p:pic>
    </p:spTree>
    <p:extLst>
      <p:ext uri="{BB962C8B-B14F-4D97-AF65-F5344CB8AC3E}">
        <p14:creationId xmlns:p14="http://schemas.microsoft.com/office/powerpoint/2010/main" val="3499422706"/>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 presetClass="entr" presetSubtype="2" fill="hold" grpId="0" nodeType="after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2400"/>
                            </p:stCondLst>
                            <p:childTnLst>
                              <p:par>
                                <p:cTn id="17" presetID="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3400"/>
                            </p:stCondLst>
                            <p:childTnLst>
                              <p:par>
                                <p:cTn id="22" presetID="1" presetClass="mediacall" presetSubtype="0" fill="hold" nodeType="afterEffect">
                                  <p:stCondLst>
                                    <p:cond delay="0"/>
                                  </p:stCondLst>
                                  <p:childTnLst>
                                    <p:cmd type="call" cmd="playFrom(0.0)">
                                      <p:cBhvr>
                                        <p:cTn id="23"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818" numSld="999" showWhenStopped="0">
                <p:cTn id="24" repeatCount="indefinite" fill="hold" display="0">
                  <p:stCondLst>
                    <p:cond delay="indefinite"/>
                  </p:stCondLst>
                  <p:endCondLst>
                    <p:cond evt="onStopAudio" delay="0">
                      <p:tgtEl>
                        <p:sldTgt/>
                      </p:tgtEl>
                    </p:cond>
                  </p:endCondLst>
                </p:cTn>
                <p:tgtEl>
                  <p:spTgt spid="9"/>
                </p:tgtEl>
              </p:cMediaNode>
            </p:audio>
          </p:childTnLst>
        </p:cTn>
      </p:par>
    </p:tnLst>
    <p:bldLst>
      <p:bldP spid="5" grpId="0" uiExpand="1"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924BF428-1716-4B68-B258-4F7D1A11FD58}"/>
              </a:ext>
            </a:extLst>
          </p:cNvPr>
          <p:cNvSpPr txBox="1"/>
          <p:nvPr/>
        </p:nvSpPr>
        <p:spPr>
          <a:xfrm>
            <a:off x="209800" y="991672"/>
            <a:ext cx="11857703" cy="3477875"/>
          </a:xfrm>
          <a:prstGeom prst="rect">
            <a:avLst/>
          </a:prstGeom>
          <a:noFill/>
        </p:spPr>
        <p:txBody>
          <a:bodyPr wrap="square" rtlCol="0">
            <a:spAutoFit/>
          </a:bodyPr>
          <a:lstStyle/>
          <a:p>
            <a:r>
              <a:rPr lang="es-CL" sz="4000" i="1" u="sng" dirty="0" smtClean="0">
                <a:effectLst>
                  <a:outerShdw blurRad="38100" dist="38100" dir="2700000" algn="tl">
                    <a:srgbClr val="000000">
                      <a:alpha val="43137"/>
                    </a:srgbClr>
                  </a:outerShdw>
                </a:effectLst>
                <a:latin typeface="Candara Light" panose="020E0502030303020204" pitchFamily="34" charset="0"/>
              </a:rPr>
              <a:t>Instrucciones generales:</a:t>
            </a:r>
            <a:endParaRPr lang="es-CL" sz="4000" i="1" u="sng" dirty="0">
              <a:effectLst>
                <a:outerShdw blurRad="38100" dist="38100" dir="2700000" algn="tl">
                  <a:srgbClr val="000000">
                    <a:alpha val="43137"/>
                  </a:srgbClr>
                </a:outerShdw>
              </a:effectLst>
              <a:latin typeface="Candara Light" panose="020E0502030303020204" pitchFamily="34" charset="0"/>
            </a:endParaRPr>
          </a:p>
          <a:p>
            <a:pPr algn="ctr"/>
            <a:endParaRPr lang="es-CL" sz="3600" dirty="0"/>
          </a:p>
          <a:p>
            <a:pPr marL="571500" indent="-571500" algn="just">
              <a:buFont typeface="Arial" panose="020B0604020202020204" pitchFamily="34" charset="0"/>
              <a:buChar char="•"/>
            </a:pPr>
            <a:r>
              <a:rPr lang="es-CL" sz="3600" dirty="0" smtClean="0">
                <a:solidFill>
                  <a:schemeClr val="accent4">
                    <a:lumMod val="20000"/>
                    <a:lumOff val="80000"/>
                  </a:schemeClr>
                </a:solidFill>
                <a:latin typeface="Candara Light" panose="020E0502030303020204" pitchFamily="34" charset="0"/>
              </a:rPr>
              <a:t>Antes de empezar te invito a buscar un lugar tranquilo, bien iluminado y sin distracciones</a:t>
            </a:r>
          </a:p>
          <a:p>
            <a:pPr marL="571500" indent="-571500" algn="just">
              <a:buFont typeface="Arial" panose="020B0604020202020204" pitchFamily="34" charset="0"/>
              <a:buChar char="•"/>
            </a:pPr>
            <a:r>
              <a:rPr lang="es-CL" sz="3600" dirty="0" smtClean="0">
                <a:solidFill>
                  <a:schemeClr val="accent4">
                    <a:lumMod val="20000"/>
                    <a:lumOff val="80000"/>
                  </a:schemeClr>
                </a:solidFill>
                <a:latin typeface="Candara Light" panose="020E0502030303020204" pitchFamily="34" charset="0"/>
              </a:rPr>
              <a:t>Avanza</a:t>
            </a:r>
            <a:r>
              <a:rPr lang="es-CL" sz="3600" dirty="0">
                <a:solidFill>
                  <a:schemeClr val="accent4">
                    <a:lumMod val="20000"/>
                    <a:lumOff val="80000"/>
                  </a:schemeClr>
                </a:solidFill>
                <a:latin typeface="Candara Light" panose="020E0502030303020204" pitchFamily="34" charset="0"/>
              </a:rPr>
              <a:t>, retrocede o detiene el </a:t>
            </a:r>
            <a:r>
              <a:rPr lang="es-CL" sz="3600" dirty="0" smtClean="0">
                <a:solidFill>
                  <a:schemeClr val="accent4">
                    <a:lumMod val="20000"/>
                    <a:lumOff val="80000"/>
                  </a:schemeClr>
                </a:solidFill>
                <a:latin typeface="Candara Light" panose="020E0502030303020204" pitchFamily="34" charset="0"/>
              </a:rPr>
              <a:t>vídeo </a:t>
            </a:r>
            <a:r>
              <a:rPr lang="es-CL" sz="3600" dirty="0">
                <a:solidFill>
                  <a:schemeClr val="accent4">
                    <a:lumMod val="20000"/>
                    <a:lumOff val="80000"/>
                  </a:schemeClr>
                </a:solidFill>
                <a:latin typeface="Candara Light" panose="020E0502030303020204" pitchFamily="34" charset="0"/>
              </a:rPr>
              <a:t>según tu necesidad para que vayas completando tus actividades.</a:t>
            </a:r>
          </a:p>
        </p:txBody>
      </p:sp>
      <p:pic>
        <p:nvPicPr>
          <p:cNvPr id="9"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2">
            <a:extLst>
              <a:ext uri="{28A0092B-C50C-407E-A947-70E740481C1C}">
                <a14:useLocalDpi xmlns:a14="http://schemas.microsoft.com/office/drawing/2010/main" val="0"/>
              </a:ext>
            </a:extLst>
          </a:blip>
          <a:srcRect r="85761"/>
          <a:stretch/>
        </p:blipFill>
        <p:spPr bwMode="auto">
          <a:xfrm>
            <a:off x="11386435" y="115909"/>
            <a:ext cx="681068" cy="875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scuela San José Obrero – de las Siervas de San Jos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96" y="-29791"/>
            <a:ext cx="1698983" cy="77953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 xmlns:a16="http://schemas.microsoft.com/office/drawing/2014/main" id="{BAFC0EC5-25CD-4F2F-8637-1CFBE32B26F4}"/>
              </a:ext>
            </a:extLst>
          </p:cNvPr>
          <p:cNvPicPr>
            <a:picLocks noChangeAspect="1"/>
          </p:cNvPicPr>
          <p:nvPr/>
        </p:nvPicPr>
        <p:blipFill>
          <a:blip r:embed="rId4"/>
          <a:stretch>
            <a:fillRect/>
          </a:stretch>
        </p:blipFill>
        <p:spPr>
          <a:xfrm>
            <a:off x="9003598" y="4271339"/>
            <a:ext cx="2191150" cy="2474561"/>
          </a:xfrm>
          <a:prstGeom prst="rect">
            <a:avLst/>
          </a:prstGeom>
        </p:spPr>
      </p:pic>
    </p:spTree>
    <p:extLst>
      <p:ext uri="{BB962C8B-B14F-4D97-AF65-F5344CB8AC3E}">
        <p14:creationId xmlns:p14="http://schemas.microsoft.com/office/powerpoint/2010/main" val="2508606700"/>
      </p:ext>
    </p:extLst>
  </p:cSld>
  <p:clrMapOvr>
    <a:masterClrMapping/>
  </p:clrMapOvr>
  <mc:AlternateContent xmlns:mc="http://schemas.openxmlformats.org/markup-compatibility/2006">
    <mc:Choice xmlns:p14="http://schemas.microsoft.com/office/powerpoint/2010/main" Requires="p14">
      <p:transition spd="slow" p14:dur="2000" advTm="13000"/>
    </mc:Choice>
    <mc:Fallback>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 xmlns:a16="http://schemas.microsoft.com/office/drawing/2014/main" id="{715EFEF5-D7C8-4776-A671-9FAFDB6A2E91}"/>
              </a:ext>
            </a:extLst>
          </p:cNvPr>
          <p:cNvGrpSpPr/>
          <p:nvPr/>
        </p:nvGrpSpPr>
        <p:grpSpPr>
          <a:xfrm>
            <a:off x="-391886" y="412759"/>
            <a:ext cx="12309566" cy="1543838"/>
            <a:chOff x="-391886" y="412759"/>
            <a:chExt cx="12309566" cy="1543838"/>
          </a:xfrm>
        </p:grpSpPr>
        <p:sp>
          <p:nvSpPr>
            <p:cNvPr id="3" name="Título 1">
              <a:extLst>
                <a:ext uri="{FF2B5EF4-FFF2-40B4-BE49-F238E27FC236}">
                  <a16:creationId xmlns="" xmlns:a16="http://schemas.microsoft.com/office/drawing/2014/main" id="{B3969D65-E19B-4F48-AA3F-ACC413D7FCA2}"/>
                </a:ext>
              </a:extLst>
            </p:cNvPr>
            <p:cNvSpPr txBox="1">
              <a:spLocks/>
            </p:cNvSpPr>
            <p:nvPr/>
          </p:nvSpPr>
          <p:spPr>
            <a:xfrm>
              <a:off x="-391886" y="412759"/>
              <a:ext cx="12192000" cy="1020618"/>
            </a:xfrm>
            <a:prstGeom prst="rect">
              <a:avLst/>
            </a:prstGeom>
          </p:spPr>
          <p:txBody>
            <a:bodyP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8000" b="1" u="sng" dirty="0" smtClean="0">
                  <a:effectLst>
                    <a:outerShdw blurRad="38100" dist="38100" dir="2700000" algn="tl">
                      <a:srgbClr val="000000">
                        <a:alpha val="43137"/>
                      </a:srgbClr>
                    </a:outerShdw>
                  </a:effectLst>
                  <a:latin typeface="Candara Light" panose="020E0502030303020204" pitchFamily="34" charset="0"/>
                </a:rPr>
                <a:t>Taller Mafe</a:t>
              </a:r>
              <a:endParaRPr lang="es-CL" sz="8000" b="1" u="sng" dirty="0">
                <a:effectLst>
                  <a:outerShdw blurRad="38100" dist="38100" dir="2700000" algn="tl">
                    <a:srgbClr val="000000">
                      <a:alpha val="43137"/>
                    </a:srgbClr>
                  </a:outerShdw>
                </a:effectLst>
                <a:latin typeface="Candara Light" panose="020E0502030303020204" pitchFamily="34" charset="0"/>
              </a:endParaRPr>
            </a:p>
          </p:txBody>
        </p:sp>
        <p:sp>
          <p:nvSpPr>
            <p:cNvPr id="4" name="CuadroTexto 3">
              <a:extLst>
                <a:ext uri="{FF2B5EF4-FFF2-40B4-BE49-F238E27FC236}">
                  <a16:creationId xmlns="" xmlns:a16="http://schemas.microsoft.com/office/drawing/2014/main" id="{6B62BFA4-C878-42D5-8524-F022190C0C5B}"/>
                </a:ext>
              </a:extLst>
            </p:cNvPr>
            <p:cNvSpPr txBox="1"/>
            <p:nvPr/>
          </p:nvSpPr>
          <p:spPr>
            <a:xfrm>
              <a:off x="-274320" y="1433377"/>
              <a:ext cx="12192000" cy="523220"/>
            </a:xfrm>
            <a:prstGeom prst="rect">
              <a:avLst/>
            </a:prstGeom>
            <a:noFill/>
          </p:spPr>
          <p:txBody>
            <a:bodyPr wrap="square" rtlCol="0">
              <a:spAutoFit/>
            </a:bodyPr>
            <a:lstStyle/>
            <a:p>
              <a:pPr algn="ctr"/>
              <a:r>
                <a:rPr lang="es-CL" sz="2800" dirty="0" smtClean="0">
                  <a:latin typeface="Candara Light" panose="020E0502030303020204" pitchFamily="34" charset="0"/>
                </a:rPr>
                <a:t>Tramo: 3,  Cursos: 5to, 6to y 7mo básico</a:t>
              </a:r>
              <a:endParaRPr lang="es-CL" sz="2800" dirty="0">
                <a:latin typeface="Candara Light" panose="020E0502030303020204" pitchFamily="34" charset="0"/>
              </a:endParaRPr>
            </a:p>
          </p:txBody>
        </p:sp>
      </p:grpSp>
      <p:sp>
        <p:nvSpPr>
          <p:cNvPr id="5" name="CuadroTexto 4">
            <a:extLst>
              <a:ext uri="{FF2B5EF4-FFF2-40B4-BE49-F238E27FC236}">
                <a16:creationId xmlns="" xmlns:a16="http://schemas.microsoft.com/office/drawing/2014/main" id="{1F1EBE94-2E7D-4D06-89F5-389F225AAEF6}"/>
              </a:ext>
            </a:extLst>
          </p:cNvPr>
          <p:cNvSpPr txBox="1"/>
          <p:nvPr/>
        </p:nvSpPr>
        <p:spPr>
          <a:xfrm>
            <a:off x="392678" y="2453995"/>
            <a:ext cx="10183091" cy="2554545"/>
          </a:xfrm>
          <a:prstGeom prst="rect">
            <a:avLst/>
          </a:prstGeom>
          <a:noFill/>
        </p:spPr>
        <p:txBody>
          <a:bodyPr wrap="square" rtlCol="0">
            <a:spAutoFit/>
          </a:bodyPr>
          <a:lstStyle/>
          <a:p>
            <a:pPr marL="2868613" indent="-2868613"/>
            <a:r>
              <a:rPr lang="es-CL" sz="3200" u="sng" dirty="0" smtClean="0">
                <a:effectLst>
                  <a:outerShdw blurRad="38100" dist="38100" dir="2700000" algn="tl">
                    <a:srgbClr val="000000">
                      <a:alpha val="43137"/>
                    </a:srgbClr>
                  </a:outerShdw>
                </a:effectLst>
                <a:latin typeface="Candara Light" panose="020E0502030303020204" pitchFamily="34" charset="0"/>
              </a:rPr>
              <a:t>Objetivo:</a:t>
            </a:r>
          </a:p>
          <a:p>
            <a:pPr marL="457200" indent="-457200">
              <a:buFont typeface="Arial" panose="020B0604020202020204" pitchFamily="34" charset="0"/>
              <a:buChar char="•"/>
            </a:pPr>
            <a:r>
              <a:rPr lang="es-CL" sz="3200" dirty="0" smtClean="0">
                <a:latin typeface="Candara Light" panose="020E0502030303020204" pitchFamily="34" charset="0"/>
              </a:rPr>
              <a:t>Desarrollar y potenciar la </a:t>
            </a:r>
            <a:r>
              <a:rPr lang="es-CL" sz="3200" dirty="0" smtClean="0">
                <a:latin typeface="Candara Light" panose="020E0502030303020204" pitchFamily="34" charset="0"/>
              </a:rPr>
              <a:t>memoria, atención </a:t>
            </a:r>
            <a:r>
              <a:rPr lang="es-CL" sz="3200" dirty="0" smtClean="0">
                <a:latin typeface="Candara Light" panose="020E0502030303020204" pitchFamily="34" charset="0"/>
              </a:rPr>
              <a:t>y las funciones ejecutivas a través de las habilidades de </a:t>
            </a:r>
            <a:r>
              <a:rPr lang="es-CL" sz="3200" dirty="0">
                <a:latin typeface="Candara Light" panose="020E0502030303020204" pitchFamily="34" charset="0"/>
              </a:rPr>
              <a:t>o</a:t>
            </a:r>
            <a:r>
              <a:rPr lang="es-CL" sz="3200" dirty="0" smtClean="0">
                <a:latin typeface="Candara Light" panose="020E0502030303020204" pitchFamily="34" charset="0"/>
              </a:rPr>
              <a:t>rganización</a:t>
            </a:r>
            <a:r>
              <a:rPr lang="es-CL" sz="3200" dirty="0">
                <a:latin typeface="Candara Light" panose="020E0502030303020204" pitchFamily="34" charset="0"/>
              </a:rPr>
              <a:t>, </a:t>
            </a:r>
            <a:r>
              <a:rPr lang="es-CL" sz="3200" dirty="0" smtClean="0">
                <a:latin typeface="Candara Light" panose="020E0502030303020204" pitchFamily="34" charset="0"/>
              </a:rPr>
              <a:t>control </a:t>
            </a:r>
            <a:r>
              <a:rPr lang="es-CL" sz="3200" dirty="0">
                <a:latin typeface="Candara Light" panose="020E0502030303020204" pitchFamily="34" charset="0"/>
              </a:rPr>
              <a:t>i</a:t>
            </a:r>
            <a:r>
              <a:rPr lang="es-CL" sz="3200" dirty="0" smtClean="0">
                <a:latin typeface="Candara Light" panose="020E0502030303020204" pitchFamily="34" charset="0"/>
              </a:rPr>
              <a:t>nhibitorio</a:t>
            </a:r>
            <a:r>
              <a:rPr lang="es-CL" sz="3200" dirty="0">
                <a:latin typeface="Candara Light" panose="020E0502030303020204" pitchFamily="34" charset="0"/>
              </a:rPr>
              <a:t>, </a:t>
            </a:r>
            <a:r>
              <a:rPr lang="es-CL" sz="3200" dirty="0" smtClean="0">
                <a:latin typeface="Candara Light" panose="020E0502030303020204" pitchFamily="34" charset="0"/>
              </a:rPr>
              <a:t>flexibilidad </a:t>
            </a:r>
            <a:r>
              <a:rPr lang="es-CL" sz="3200" dirty="0">
                <a:latin typeface="Candara Light" panose="020E0502030303020204" pitchFamily="34" charset="0"/>
              </a:rPr>
              <a:t>c</a:t>
            </a:r>
            <a:r>
              <a:rPr lang="es-CL" sz="3200" dirty="0" smtClean="0">
                <a:latin typeface="Candara Light" panose="020E0502030303020204" pitchFamily="34" charset="0"/>
              </a:rPr>
              <a:t>ognitiva </a:t>
            </a:r>
            <a:r>
              <a:rPr lang="es-CL" sz="3200" dirty="0">
                <a:latin typeface="Candara Light" panose="020E0502030303020204" pitchFamily="34" charset="0"/>
              </a:rPr>
              <a:t>y </a:t>
            </a:r>
            <a:r>
              <a:rPr lang="es-CL" sz="3200" dirty="0" smtClean="0">
                <a:latin typeface="Candara Light" panose="020E0502030303020204" pitchFamily="34" charset="0"/>
              </a:rPr>
              <a:t>anticipación</a:t>
            </a:r>
            <a:r>
              <a:rPr lang="es-CL" sz="3200" dirty="0">
                <a:latin typeface="Candara Light" panose="020E0502030303020204" pitchFamily="34" charset="0"/>
              </a:rPr>
              <a:t>.</a:t>
            </a:r>
            <a:r>
              <a:rPr lang="es-CL" sz="3200" dirty="0" smtClean="0">
                <a:latin typeface="Candara Light" panose="020E0502030303020204" pitchFamily="34" charset="0"/>
              </a:rPr>
              <a:t> </a:t>
            </a:r>
            <a:endParaRPr lang="es-CL" sz="3200" dirty="0">
              <a:latin typeface="Candara Light" panose="020E0502030303020204" pitchFamily="34" charset="0"/>
            </a:endParaRPr>
          </a:p>
        </p:txBody>
      </p:sp>
      <p:pic>
        <p:nvPicPr>
          <p:cNvPr id="9" name="Imagen 8">
            <a:extLst>
              <a:ext uri="{FF2B5EF4-FFF2-40B4-BE49-F238E27FC236}">
                <a16:creationId xmlns="" xmlns:a16="http://schemas.microsoft.com/office/drawing/2014/main" id="{BAFC0EC5-25CD-4F2F-8637-1CFBE32B26F4}"/>
              </a:ext>
            </a:extLst>
          </p:cNvPr>
          <p:cNvPicPr>
            <a:picLocks noChangeAspect="1"/>
          </p:cNvPicPr>
          <p:nvPr/>
        </p:nvPicPr>
        <p:blipFill>
          <a:blip r:embed="rId2"/>
          <a:stretch>
            <a:fillRect/>
          </a:stretch>
        </p:blipFill>
        <p:spPr>
          <a:xfrm>
            <a:off x="8075130" y="4454219"/>
            <a:ext cx="2191150" cy="2474561"/>
          </a:xfrm>
          <a:prstGeom prst="rect">
            <a:avLst/>
          </a:prstGeom>
        </p:spPr>
      </p:pic>
      <p:pic>
        <p:nvPicPr>
          <p:cNvPr id="8"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3">
            <a:extLst>
              <a:ext uri="{28A0092B-C50C-407E-A947-70E740481C1C}">
                <a14:useLocalDpi xmlns:a14="http://schemas.microsoft.com/office/drawing/2010/main" val="0"/>
              </a:ext>
            </a:extLst>
          </a:blip>
          <a:srcRect r="85761"/>
          <a:stretch/>
        </p:blipFill>
        <p:spPr bwMode="auto">
          <a:xfrm>
            <a:off x="11386435" y="115909"/>
            <a:ext cx="681068" cy="875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scuela San José Obrero – de las Siervas de San Jos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96" y="-29791"/>
            <a:ext cx="1698983" cy="77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340125"/>
      </p:ext>
    </p:extLst>
  </p:cSld>
  <p:clrMapOvr>
    <a:masterClrMapping/>
  </p:clrMapOvr>
  <mc:AlternateContent xmlns:mc="http://schemas.openxmlformats.org/markup-compatibility/2006">
    <mc:Choice xmlns:p14="http://schemas.microsoft.com/office/powerpoint/2010/main" Requires="p14">
      <p:transition spd="slow" p14:dur="2000" advTm="13000"/>
    </mc:Choice>
    <mc:Fallback>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750" fill="hold"/>
                                        <p:tgtEl>
                                          <p:spTgt spid="5"/>
                                        </p:tgtEl>
                                        <p:attrNameLst>
                                          <p:attrName>ppt_w</p:attrName>
                                        </p:attrNameLst>
                                      </p:cBhvr>
                                      <p:tavLst>
                                        <p:tav tm="0">
                                          <p:val>
                                            <p:fltVal val="0"/>
                                          </p:val>
                                        </p:tav>
                                        <p:tav tm="100000">
                                          <p:val>
                                            <p:strVal val="#ppt_w"/>
                                          </p:val>
                                        </p:tav>
                                      </p:tavLst>
                                    </p:anim>
                                    <p:anim calcmode="lin" valueType="num">
                                      <p:cBhvr>
                                        <p:cTn id="15" dur="750" fill="hold"/>
                                        <p:tgtEl>
                                          <p:spTgt spid="5"/>
                                        </p:tgtEl>
                                        <p:attrNameLst>
                                          <p:attrName>ppt_h</p:attrName>
                                        </p:attrNameLst>
                                      </p:cBhvr>
                                      <p:tavLst>
                                        <p:tav tm="0">
                                          <p:val>
                                            <p:fltVal val="0"/>
                                          </p:val>
                                        </p:tav>
                                        <p:tav tm="100000">
                                          <p:val>
                                            <p:strVal val="#ppt_h"/>
                                          </p:val>
                                        </p:tav>
                                      </p:tavLst>
                                    </p:anim>
                                    <p:animEffect transition="in" filter="fade">
                                      <p:cBhvr>
                                        <p:cTn id="16" dur="75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694008" y="422733"/>
            <a:ext cx="10264726" cy="2036795"/>
          </a:xfrm>
        </p:spPr>
        <p:txBody>
          <a:bodyPr>
            <a:normAutofit fontScale="77500" lnSpcReduction="20000"/>
          </a:bodyPr>
          <a:lstStyle/>
          <a:p>
            <a:pPr lvl="0" algn="l"/>
            <a:r>
              <a:rPr lang="es-CL" sz="4800" b="1" dirty="0" smtClean="0">
                <a:solidFill>
                  <a:prstClr val="white"/>
                </a:solidFill>
                <a:latin typeface="Candara Light" panose="020E0502030303020204" pitchFamily="34" charset="0"/>
              </a:rPr>
              <a:t>Desafío mental: </a:t>
            </a:r>
            <a:endParaRPr lang="es-CL" sz="4800" b="1" dirty="0" smtClean="0">
              <a:solidFill>
                <a:prstClr val="white"/>
              </a:solidFill>
              <a:latin typeface="Candara Light" panose="020E0502030303020204" pitchFamily="34" charset="0"/>
            </a:endParaRPr>
          </a:p>
          <a:p>
            <a:pPr marL="571500" lvl="0" indent="-571500" algn="just">
              <a:buFont typeface="Arial" panose="020B0604020202020204" pitchFamily="34" charset="0"/>
              <a:buChar char="•"/>
            </a:pPr>
            <a:r>
              <a:rPr lang="es-ES" sz="3600" dirty="0" smtClean="0">
                <a:solidFill>
                  <a:prstClr val="white"/>
                </a:solidFill>
                <a:latin typeface="Candara Light" panose="020E0502030303020204" pitchFamily="34" charset="0"/>
              </a:rPr>
              <a:t>Observa las imágenes y responde, tendrás 20 segundos. </a:t>
            </a:r>
          </a:p>
          <a:p>
            <a:pPr marL="571500" lvl="0" indent="-571500" algn="just">
              <a:buFont typeface="Arial" panose="020B0604020202020204" pitchFamily="34" charset="0"/>
              <a:buChar char="•"/>
            </a:pPr>
            <a:r>
              <a:rPr lang="es-ES" sz="3600" dirty="0" smtClean="0">
                <a:solidFill>
                  <a:prstClr val="white"/>
                </a:solidFill>
                <a:latin typeface="Candara Light" panose="020E0502030303020204" pitchFamily="34" charset="0"/>
              </a:rPr>
              <a:t>Al final de la presentación encontraras la respuesta correcta. </a:t>
            </a:r>
          </a:p>
          <a:p>
            <a:pPr marL="571500" lvl="0" indent="-571500" algn="just">
              <a:buFont typeface="Arial" panose="020B0604020202020204" pitchFamily="34" charset="0"/>
              <a:buChar char="•"/>
            </a:pPr>
            <a:r>
              <a:rPr lang="es-ES" sz="3600" dirty="0" smtClean="0">
                <a:solidFill>
                  <a:prstClr val="white"/>
                </a:solidFill>
                <a:latin typeface="Candara Light" panose="020E0502030303020204" pitchFamily="34" charset="0"/>
              </a:rPr>
              <a:t>¿Cuántos triángulos hay? </a:t>
            </a:r>
            <a:endParaRPr lang="es-CL" sz="4000" dirty="0">
              <a:solidFill>
                <a:prstClr val="white"/>
              </a:solidFill>
            </a:endParaRPr>
          </a:p>
        </p:txBody>
      </p:sp>
      <p:pic>
        <p:nvPicPr>
          <p:cNvPr id="4" name="Picture 2" descr="Escuela San José Obrero – de las Siervas de San Jos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0"/>
            <a:ext cx="1698983" cy="779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3">
            <a:extLst>
              <a:ext uri="{28A0092B-C50C-407E-A947-70E740481C1C}">
                <a14:useLocalDpi xmlns:a14="http://schemas.microsoft.com/office/drawing/2010/main" val="0"/>
              </a:ext>
            </a:extLst>
          </a:blip>
          <a:srcRect r="85761"/>
          <a:stretch/>
        </p:blipFill>
        <p:spPr bwMode="auto">
          <a:xfrm>
            <a:off x="11386435" y="115909"/>
            <a:ext cx="681068" cy="87576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280072" y="5609989"/>
            <a:ext cx="11911928" cy="923330"/>
          </a:xfrm>
          <a:prstGeom prst="rect">
            <a:avLst/>
          </a:prstGeom>
          <a:noFill/>
        </p:spPr>
        <p:txBody>
          <a:bodyPr wrap="square" rtlCol="0">
            <a:spAutoFit/>
          </a:bodyPr>
          <a:lstStyle/>
          <a:p>
            <a:pPr algn="just"/>
            <a:r>
              <a:rPr lang="es-CL" b="1" dirty="0" smtClean="0">
                <a:solidFill>
                  <a:srgbClr val="FFC000"/>
                </a:solidFill>
                <a:latin typeface="Candara Light" panose="020E0502030303020204" pitchFamily="34" charset="0"/>
              </a:rPr>
              <a:t>Dato curioso</a:t>
            </a:r>
          </a:p>
          <a:p>
            <a:pPr algn="just"/>
            <a:r>
              <a:rPr lang="es-CL" dirty="0" smtClean="0">
                <a:solidFill>
                  <a:prstClr val="white"/>
                </a:solidFill>
                <a:latin typeface="Candara Light" panose="020E0502030303020204" pitchFamily="34" charset="0"/>
              </a:rPr>
              <a:t> </a:t>
            </a:r>
            <a:r>
              <a:rPr lang="es-ES" dirty="0">
                <a:solidFill>
                  <a:prstClr val="white"/>
                </a:solidFill>
                <a:latin typeface="Candara Light" panose="020E0502030303020204" pitchFamily="34" charset="0"/>
              </a:rPr>
              <a:t>Cuando el resto del cuerpo disminuye su actividad, que alcanza un nivel mínimo durante las horas de sueño, el cerebro incrementa la suya, de manera que incluso es mayor cuando dormimos que cuando estamos despiertos.</a:t>
            </a:r>
            <a:endParaRPr lang="es-CL" dirty="0" smtClean="0">
              <a:solidFill>
                <a:prstClr val="white"/>
              </a:solidFill>
              <a:latin typeface="Candara Light" panose="020E0502030303020204" pitchFamily="34" charset="0"/>
            </a:endParaRPr>
          </a:p>
        </p:txBody>
      </p:sp>
      <p:sp>
        <p:nvSpPr>
          <p:cNvPr id="6" name="AutoShape 4" descr="blob:https://web.whatsapp.com/c99c7ca7-f00f-4ee5-b06f-317c595b68a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solidFill>
                <a:prstClr val="white"/>
              </a:solidFill>
            </a:endParaRPr>
          </a:p>
        </p:txBody>
      </p:sp>
      <p:pic>
        <p:nvPicPr>
          <p:cNvPr id="2054" name="Picture 6" descr="https://www.lifeder.com/wp-content/uploads/2019/08/log-y-raz-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027" y="2593348"/>
            <a:ext cx="34671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732298"/>
      </p:ext>
    </p:extLst>
  </p:cSld>
  <p:clrMapOvr>
    <a:masterClrMapping/>
  </p:clrMapOvr>
  <mc:AlternateContent xmlns:mc="http://schemas.openxmlformats.org/markup-compatibility/2006">
    <mc:Choice xmlns:p14="http://schemas.microsoft.com/office/powerpoint/2010/main" Requires="p14">
      <p:transition p14:dur="10" advClick="0" advTm="20000"/>
    </mc:Choice>
    <mc:Fallback>
      <p:transition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637736" y="1297018"/>
            <a:ext cx="10264726" cy="4425512"/>
          </a:xfrm>
        </p:spPr>
        <p:txBody>
          <a:bodyPr>
            <a:normAutofit/>
          </a:bodyPr>
          <a:lstStyle/>
          <a:p>
            <a:pPr lvl="0"/>
            <a:r>
              <a:rPr lang="es-CL" sz="2800" b="1" dirty="0" smtClean="0">
                <a:solidFill>
                  <a:prstClr val="white"/>
                </a:solidFill>
                <a:latin typeface="Candara Light" panose="020E0502030303020204" pitchFamily="34" charset="0"/>
              </a:rPr>
              <a:t>Habilidad: Memoria </a:t>
            </a:r>
          </a:p>
          <a:p>
            <a:pPr lvl="0" algn="l"/>
            <a:r>
              <a:rPr lang="es-CL" sz="4800" b="1" dirty="0" smtClean="0">
                <a:solidFill>
                  <a:prstClr val="white"/>
                </a:solidFill>
                <a:latin typeface="Candara Light" panose="020E0502030303020204" pitchFamily="34" charset="0"/>
              </a:rPr>
              <a:t>Actividad: </a:t>
            </a:r>
            <a:endParaRPr lang="es-CL" sz="4800" b="1" dirty="0" smtClean="0">
              <a:solidFill>
                <a:prstClr val="white"/>
              </a:solidFill>
              <a:latin typeface="Candara Light" panose="020E0502030303020204" pitchFamily="34" charset="0"/>
            </a:endParaRPr>
          </a:p>
          <a:p>
            <a:pPr marL="571500" lvl="0" indent="-571500" algn="just">
              <a:buFont typeface="Arial" panose="020B0604020202020204" pitchFamily="34" charset="0"/>
              <a:buChar char="•"/>
            </a:pPr>
            <a:r>
              <a:rPr lang="es-ES" sz="3600" dirty="0" smtClean="0">
                <a:solidFill>
                  <a:prstClr val="white"/>
                </a:solidFill>
                <a:latin typeface="Candara Light" panose="020E0502030303020204" pitchFamily="34" charset="0"/>
              </a:rPr>
              <a:t>Observa las imágenes y memorízalas, luego indica el número en el que se encuentra la imagen consultada. Tendrás 10 segundos para memorizar la imagen </a:t>
            </a:r>
          </a:p>
          <a:p>
            <a:pPr lvl="0" algn="l"/>
            <a:endParaRPr lang="es-CL" sz="4000" dirty="0">
              <a:solidFill>
                <a:prstClr val="white"/>
              </a:solidFill>
            </a:endParaRPr>
          </a:p>
        </p:txBody>
      </p:sp>
      <p:pic>
        <p:nvPicPr>
          <p:cNvPr id="4" name="Picture 2" descr="Escuela San José Obrero – de las Siervas de San Jos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0"/>
            <a:ext cx="1698983" cy="779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3">
            <a:extLst>
              <a:ext uri="{28A0092B-C50C-407E-A947-70E740481C1C}">
                <a14:useLocalDpi xmlns:a14="http://schemas.microsoft.com/office/drawing/2010/main" val="0"/>
              </a:ext>
            </a:extLst>
          </a:blip>
          <a:srcRect r="85761"/>
          <a:stretch/>
        </p:blipFill>
        <p:spPr bwMode="auto">
          <a:xfrm>
            <a:off x="11386435" y="115909"/>
            <a:ext cx="681068" cy="87576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280072" y="5609989"/>
            <a:ext cx="11911928" cy="923330"/>
          </a:xfrm>
          <a:prstGeom prst="rect">
            <a:avLst/>
          </a:prstGeom>
          <a:noFill/>
        </p:spPr>
        <p:txBody>
          <a:bodyPr wrap="square" rtlCol="0">
            <a:spAutoFit/>
          </a:bodyPr>
          <a:lstStyle/>
          <a:p>
            <a:pPr algn="just"/>
            <a:r>
              <a:rPr lang="es-CL" b="1" dirty="0" smtClean="0">
                <a:solidFill>
                  <a:srgbClr val="FFC000"/>
                </a:solidFill>
                <a:latin typeface="Candara Light" panose="020E0502030303020204" pitchFamily="34" charset="0"/>
              </a:rPr>
              <a:t>Dato curioso</a:t>
            </a:r>
          </a:p>
          <a:p>
            <a:pPr algn="just"/>
            <a:r>
              <a:rPr lang="es-ES" dirty="0" smtClean="0">
                <a:solidFill>
                  <a:prstClr val="white"/>
                </a:solidFill>
                <a:latin typeface="Candara Light" panose="020E0502030303020204" pitchFamily="34" charset="0"/>
              </a:rPr>
              <a:t>gracias a una parcela de la corteza cerebral llamada giro fusiforme reconocemos en instante las caras, es una de las características más definitoria de los seres humanos.  </a:t>
            </a:r>
            <a:r>
              <a:rPr lang="es-CL" dirty="0" smtClean="0">
                <a:solidFill>
                  <a:prstClr val="white"/>
                </a:solidFill>
                <a:latin typeface="Candara Light" panose="020E0502030303020204" pitchFamily="34" charset="0"/>
              </a:rPr>
              <a:t> </a:t>
            </a:r>
            <a:endParaRPr lang="es-CL" dirty="0" smtClean="0">
              <a:solidFill>
                <a:prstClr val="white"/>
              </a:solidFill>
              <a:latin typeface="Candara Light" panose="020E0502030303020204" pitchFamily="34" charset="0"/>
            </a:endParaRPr>
          </a:p>
        </p:txBody>
      </p:sp>
    </p:spTree>
    <p:extLst>
      <p:ext uri="{BB962C8B-B14F-4D97-AF65-F5344CB8AC3E}">
        <p14:creationId xmlns:p14="http://schemas.microsoft.com/office/powerpoint/2010/main" val="3163974272"/>
      </p:ext>
    </p:extLst>
  </p:cSld>
  <p:clrMapOvr>
    <a:masterClrMapping/>
  </p:clrMapOvr>
  <mc:AlternateContent xmlns:mc="http://schemas.openxmlformats.org/markup-compatibility/2006">
    <mc:Choice xmlns:p14="http://schemas.microsoft.com/office/powerpoint/2010/main" Requires="p14">
      <p:transition p14:dur="10" advClick="0" advTm="15000"/>
    </mc:Choice>
    <mc:Fallback>
      <p:transition advClick="0"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cuela San José Obrero – de las Siervas de San Jos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2542"/>
            <a:ext cx="1698983" cy="779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3">
            <a:extLst>
              <a:ext uri="{28A0092B-C50C-407E-A947-70E740481C1C}">
                <a14:useLocalDpi xmlns:a14="http://schemas.microsoft.com/office/drawing/2010/main" val="0"/>
              </a:ext>
            </a:extLst>
          </a:blip>
          <a:srcRect r="85761"/>
          <a:stretch/>
        </p:blipFill>
        <p:spPr bwMode="auto">
          <a:xfrm>
            <a:off x="11495825" y="0"/>
            <a:ext cx="681068" cy="87576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rotWithShape="1">
          <a:blip r:embed="rId4"/>
          <a:srcRect l="5641" t="20433" r="31628" b="23798"/>
          <a:stretch/>
        </p:blipFill>
        <p:spPr>
          <a:xfrm>
            <a:off x="1005065" y="1002372"/>
            <a:ext cx="10462821" cy="5229615"/>
          </a:xfrm>
          <a:prstGeom prst="rect">
            <a:avLst/>
          </a:prstGeom>
        </p:spPr>
      </p:pic>
      <p:sp>
        <p:nvSpPr>
          <p:cNvPr id="10" name="CuadroTexto 9"/>
          <p:cNvSpPr txBox="1"/>
          <p:nvPr/>
        </p:nvSpPr>
        <p:spPr>
          <a:xfrm>
            <a:off x="7183851" y="4495457"/>
            <a:ext cx="635425" cy="646331"/>
          </a:xfrm>
          <a:prstGeom prst="rect">
            <a:avLst/>
          </a:prstGeom>
          <a:noFill/>
        </p:spPr>
        <p:txBody>
          <a:bodyPr wrap="square" rtlCol="0">
            <a:spAutoFit/>
          </a:bodyPr>
          <a:lstStyle/>
          <a:p>
            <a:r>
              <a:rPr lang="es-CL" sz="3600" b="1" dirty="0">
                <a:solidFill>
                  <a:schemeClr val="bg1"/>
                </a:solidFill>
              </a:rPr>
              <a:t>6</a:t>
            </a:r>
            <a:endParaRPr lang="es-CL" sz="3600" b="1" dirty="0">
              <a:solidFill>
                <a:schemeClr val="bg1"/>
              </a:solidFill>
            </a:endParaRPr>
          </a:p>
        </p:txBody>
      </p:sp>
      <p:sp>
        <p:nvSpPr>
          <p:cNvPr id="14" name="CuadroTexto 13"/>
          <p:cNvSpPr txBox="1"/>
          <p:nvPr/>
        </p:nvSpPr>
        <p:spPr>
          <a:xfrm>
            <a:off x="3134700" y="4495457"/>
            <a:ext cx="635425" cy="646331"/>
          </a:xfrm>
          <a:prstGeom prst="rect">
            <a:avLst/>
          </a:prstGeom>
          <a:noFill/>
        </p:spPr>
        <p:txBody>
          <a:bodyPr wrap="square" rtlCol="0">
            <a:spAutoFit/>
          </a:bodyPr>
          <a:lstStyle/>
          <a:p>
            <a:r>
              <a:rPr lang="es-CL" sz="3600" b="1" dirty="0" smtClean="0">
                <a:solidFill>
                  <a:schemeClr val="bg1"/>
                </a:solidFill>
              </a:rPr>
              <a:t>4</a:t>
            </a:r>
            <a:endParaRPr lang="es-CL" sz="3600" b="1" dirty="0">
              <a:solidFill>
                <a:schemeClr val="bg1"/>
              </a:solidFill>
            </a:endParaRPr>
          </a:p>
        </p:txBody>
      </p:sp>
      <p:sp>
        <p:nvSpPr>
          <p:cNvPr id="15" name="CuadroTexto 14"/>
          <p:cNvSpPr txBox="1"/>
          <p:nvPr/>
        </p:nvSpPr>
        <p:spPr>
          <a:xfrm>
            <a:off x="5172155" y="4495457"/>
            <a:ext cx="635425" cy="646331"/>
          </a:xfrm>
          <a:prstGeom prst="rect">
            <a:avLst/>
          </a:prstGeom>
          <a:noFill/>
        </p:spPr>
        <p:txBody>
          <a:bodyPr wrap="square" rtlCol="0">
            <a:spAutoFit/>
          </a:bodyPr>
          <a:lstStyle/>
          <a:p>
            <a:r>
              <a:rPr lang="es-CL" sz="3600" b="1" dirty="0" smtClean="0">
                <a:solidFill>
                  <a:schemeClr val="bg1"/>
                </a:solidFill>
              </a:rPr>
              <a:t>5</a:t>
            </a:r>
            <a:endParaRPr lang="es-CL" sz="3600" b="1" dirty="0">
              <a:solidFill>
                <a:schemeClr val="bg1"/>
              </a:solidFill>
            </a:endParaRPr>
          </a:p>
        </p:txBody>
      </p:sp>
      <p:sp>
        <p:nvSpPr>
          <p:cNvPr id="16" name="CuadroTexto 15"/>
          <p:cNvSpPr txBox="1"/>
          <p:nvPr/>
        </p:nvSpPr>
        <p:spPr>
          <a:xfrm>
            <a:off x="7134613" y="2597343"/>
            <a:ext cx="635425" cy="646331"/>
          </a:xfrm>
          <a:prstGeom prst="rect">
            <a:avLst/>
          </a:prstGeom>
          <a:noFill/>
        </p:spPr>
        <p:txBody>
          <a:bodyPr wrap="square" rtlCol="0">
            <a:spAutoFit/>
          </a:bodyPr>
          <a:lstStyle/>
          <a:p>
            <a:r>
              <a:rPr lang="es-CL" sz="3600" b="1" dirty="0" smtClean="0">
                <a:solidFill>
                  <a:schemeClr val="bg1"/>
                </a:solidFill>
              </a:rPr>
              <a:t>3</a:t>
            </a:r>
            <a:endParaRPr lang="es-CL" sz="3600" b="1" dirty="0">
              <a:solidFill>
                <a:schemeClr val="bg1"/>
              </a:solidFill>
            </a:endParaRPr>
          </a:p>
        </p:txBody>
      </p:sp>
      <p:sp>
        <p:nvSpPr>
          <p:cNvPr id="17" name="CuadroTexto 16"/>
          <p:cNvSpPr txBox="1"/>
          <p:nvPr/>
        </p:nvSpPr>
        <p:spPr>
          <a:xfrm>
            <a:off x="5134657" y="2556459"/>
            <a:ext cx="635425" cy="646331"/>
          </a:xfrm>
          <a:prstGeom prst="rect">
            <a:avLst/>
          </a:prstGeom>
          <a:noFill/>
        </p:spPr>
        <p:txBody>
          <a:bodyPr wrap="square" rtlCol="0">
            <a:spAutoFit/>
          </a:bodyPr>
          <a:lstStyle/>
          <a:p>
            <a:r>
              <a:rPr lang="es-CL" sz="3600" b="1" dirty="0" smtClean="0">
                <a:solidFill>
                  <a:schemeClr val="bg1"/>
                </a:solidFill>
              </a:rPr>
              <a:t>2</a:t>
            </a:r>
            <a:endParaRPr lang="es-CL" sz="3600" b="1" dirty="0">
              <a:solidFill>
                <a:schemeClr val="bg1"/>
              </a:solidFill>
            </a:endParaRPr>
          </a:p>
        </p:txBody>
      </p:sp>
      <p:sp>
        <p:nvSpPr>
          <p:cNvPr id="18" name="CuadroTexto 17"/>
          <p:cNvSpPr txBox="1"/>
          <p:nvPr/>
        </p:nvSpPr>
        <p:spPr>
          <a:xfrm>
            <a:off x="3134701" y="2556460"/>
            <a:ext cx="635425" cy="646331"/>
          </a:xfrm>
          <a:prstGeom prst="rect">
            <a:avLst/>
          </a:prstGeom>
          <a:noFill/>
        </p:spPr>
        <p:txBody>
          <a:bodyPr wrap="square" rtlCol="0">
            <a:spAutoFit/>
          </a:bodyPr>
          <a:lstStyle/>
          <a:p>
            <a:r>
              <a:rPr lang="es-CL" sz="3600" b="1" dirty="0" smtClean="0">
                <a:solidFill>
                  <a:schemeClr val="bg1"/>
                </a:solidFill>
              </a:rPr>
              <a:t>1</a:t>
            </a:r>
            <a:endParaRPr lang="es-CL" sz="3600" b="1" dirty="0">
              <a:solidFill>
                <a:schemeClr val="bg1"/>
              </a:solidFill>
            </a:endParaRPr>
          </a:p>
        </p:txBody>
      </p:sp>
    </p:spTree>
    <p:extLst>
      <p:ext uri="{BB962C8B-B14F-4D97-AF65-F5344CB8AC3E}">
        <p14:creationId xmlns:p14="http://schemas.microsoft.com/office/powerpoint/2010/main" val="10224765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cuela San José Obrero – de las Siervas de San Jos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2542"/>
            <a:ext cx="1698983" cy="779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3">
            <a:extLst>
              <a:ext uri="{28A0092B-C50C-407E-A947-70E740481C1C}">
                <a14:useLocalDpi xmlns:a14="http://schemas.microsoft.com/office/drawing/2010/main" val="0"/>
              </a:ext>
            </a:extLst>
          </a:blip>
          <a:srcRect r="85761"/>
          <a:stretch/>
        </p:blipFill>
        <p:spPr bwMode="auto">
          <a:xfrm>
            <a:off x="11495825" y="0"/>
            <a:ext cx="681068" cy="87576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4"/>
          <a:srcRect l="5916" t="19663" r="32131" b="24375"/>
          <a:stretch/>
        </p:blipFill>
        <p:spPr>
          <a:xfrm>
            <a:off x="850559" y="1139483"/>
            <a:ext cx="10985800" cy="5359791"/>
          </a:xfrm>
          <a:prstGeom prst="rect">
            <a:avLst/>
          </a:prstGeom>
        </p:spPr>
      </p:pic>
    </p:spTree>
    <p:extLst>
      <p:ext uri="{BB962C8B-B14F-4D97-AF65-F5344CB8AC3E}">
        <p14:creationId xmlns:p14="http://schemas.microsoft.com/office/powerpoint/2010/main" val="204566459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cuela San José Obrero – de las Siervas de San Jos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2542"/>
            <a:ext cx="1698983" cy="7795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s://ci6.googleusercontent.com/proxy/YgvMcNl4o2z6s8xxsC6GpvcyceTxo85M-NO7vhF_Uh5EpX0PUcJ2EgE54RtJxHWtTU6WK75Q2zlZi7fnPdI9O53KfgSPUCopuh0hWGg=s0-d-e1-ft#http://escuelasanjoseobrero.cl/correo/firmas/direccion.jpg"/>
          <p:cNvPicPr>
            <a:picLocks noChangeAspect="1" noChangeArrowheads="1"/>
          </p:cNvPicPr>
          <p:nvPr/>
        </p:nvPicPr>
        <p:blipFill rotWithShape="1">
          <a:blip r:embed="rId3">
            <a:extLst>
              <a:ext uri="{28A0092B-C50C-407E-A947-70E740481C1C}">
                <a14:useLocalDpi xmlns:a14="http://schemas.microsoft.com/office/drawing/2010/main" val="0"/>
              </a:ext>
            </a:extLst>
          </a:blip>
          <a:srcRect r="85761"/>
          <a:stretch/>
        </p:blipFill>
        <p:spPr bwMode="auto">
          <a:xfrm>
            <a:off x="11495825" y="0"/>
            <a:ext cx="681068" cy="87576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854556" y="414098"/>
            <a:ext cx="8105369" cy="1446550"/>
          </a:xfrm>
          <a:prstGeom prst="rect">
            <a:avLst/>
          </a:prstGeom>
          <a:noFill/>
        </p:spPr>
        <p:txBody>
          <a:bodyPr wrap="square" rtlCol="0">
            <a:spAutoFit/>
          </a:bodyPr>
          <a:lstStyle/>
          <a:p>
            <a:pPr algn="ctr"/>
            <a:r>
              <a:rPr lang="es-CL" sz="8800" b="1" u="sng" dirty="0" smtClean="0">
                <a:latin typeface="Cabin Sketch" panose="020B0503050202020004" pitchFamily="34" charset="0"/>
              </a:rPr>
              <a:t>Solución</a:t>
            </a:r>
            <a:r>
              <a:rPr lang="es-CL" u="sng" dirty="0" smtClean="0"/>
              <a:t> </a:t>
            </a:r>
            <a:endParaRPr lang="es-CL" u="sng" dirty="0"/>
          </a:p>
        </p:txBody>
      </p:sp>
      <p:pic>
        <p:nvPicPr>
          <p:cNvPr id="7" name="Imagen 6"/>
          <p:cNvPicPr>
            <a:picLocks noChangeAspect="1"/>
          </p:cNvPicPr>
          <p:nvPr/>
        </p:nvPicPr>
        <p:blipFill rotWithShape="1">
          <a:blip r:embed="rId4"/>
          <a:srcRect l="39866" t="44663" r="50079" b="36106"/>
          <a:stretch/>
        </p:blipFill>
        <p:spPr>
          <a:xfrm>
            <a:off x="4290645" y="2049663"/>
            <a:ext cx="3910820" cy="4205183"/>
          </a:xfrm>
          <a:prstGeom prst="rect">
            <a:avLst/>
          </a:prstGeom>
        </p:spPr>
      </p:pic>
    </p:spTree>
    <p:extLst>
      <p:ext uri="{BB962C8B-B14F-4D97-AF65-F5344CB8AC3E}">
        <p14:creationId xmlns:p14="http://schemas.microsoft.com/office/powerpoint/2010/main" val="3558595864"/>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par>
    </p:tnLst>
  </p:timing>
</p:sld>
</file>

<file path=ppt/theme/theme1.xml><?xml version="1.0" encoding="utf-8"?>
<a:theme xmlns:a="http://schemas.openxmlformats.org/drawingml/2006/main" name="Profundidad">
  <a:themeElements>
    <a:clrScheme name="Profundidad">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undidad">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undidad">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TM04033923[[fn=Profundidad]]</Template>
  <TotalTime>3670</TotalTime>
  <Words>262</Words>
  <Application>Microsoft Office PowerPoint</Application>
  <PresentationFormat>Panorámica</PresentationFormat>
  <Paragraphs>36</Paragraphs>
  <Slides>13</Slides>
  <Notes>0</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Cabin Sketch</vt:lpstr>
      <vt:lpstr>Candara Light</vt:lpstr>
      <vt:lpstr>Century Gothic</vt:lpstr>
      <vt:lpstr>Corbel</vt:lpstr>
      <vt:lpstr>Ink Free</vt:lpstr>
      <vt:lpstr>Profundidad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MAFE HABILIDAD</dc:title>
  <dc:creator>Kattia Araya</dc:creator>
  <cp:lastModifiedBy>Kattia Araya</cp:lastModifiedBy>
  <cp:revision>78</cp:revision>
  <dcterms:created xsi:type="dcterms:W3CDTF">2020-03-31T16:58:52Z</dcterms:created>
  <dcterms:modified xsi:type="dcterms:W3CDTF">2020-04-10T03:45:18Z</dcterms:modified>
</cp:coreProperties>
</file>