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60" r:id="rId2"/>
    <p:sldId id="261" r:id="rId3"/>
    <p:sldId id="262" r:id="rId4"/>
    <p:sldId id="263" r:id="rId5"/>
    <p:sldId id="258" r:id="rId6"/>
    <p:sldId id="259" r:id="rId7"/>
    <p:sldId id="264" r:id="rId8"/>
    <p:sldId id="274" r:id="rId9"/>
    <p:sldId id="275" r:id="rId10"/>
    <p:sldId id="276" r:id="rId11"/>
    <p:sldId id="277" r:id="rId12"/>
    <p:sldId id="278" r:id="rId13"/>
    <p:sldId id="279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3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37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202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62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35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35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41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69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3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454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64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50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9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6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72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1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A476734-D6FC-4827-8144-0A0421950EE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B714CF6-2B59-4FDD-991C-B1489358785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75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 Pastorale">
            <a:hlinkClick r:id="" action="ppaction://media"/>
            <a:extLst>
              <a:ext uri="{FF2B5EF4-FFF2-40B4-BE49-F238E27FC236}">
                <a16:creationId xmlns:a16="http://schemas.microsoft.com/office/drawing/2014/main" id="{5296C8EE-9DAE-4074-A61B-BD4C24D24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5750" y="3587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andara Light" panose="020E0502030303020204" pitchFamily="34" charset="0"/>
              </a:rPr>
              <a:t>Solución</a:t>
            </a:r>
            <a:endParaRPr lang="en-US" dirty="0">
              <a:latin typeface="Candara Light" panose="020E0502030303020204" pitchFamily="34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9" t="44375" r="50052" b="33961"/>
          <a:stretch/>
        </p:blipFill>
        <p:spPr bwMode="auto">
          <a:xfrm>
            <a:off x="3297796" y="2317643"/>
            <a:ext cx="5331049" cy="3271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9445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/>
          <p:nvPr/>
        </p:nvPicPr>
        <p:blipFill rotWithShape="1">
          <a:blip r:embed="rId2"/>
          <a:srcRect l="16463" t="19320" r="40258" b="30267"/>
          <a:stretch/>
        </p:blipFill>
        <p:spPr bwMode="auto">
          <a:xfrm>
            <a:off x="731592" y="666990"/>
            <a:ext cx="10438155" cy="5888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9238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andara Light" panose="020E0502030303020204" pitchFamily="34" charset="0"/>
              </a:rPr>
              <a:t>Solución</a:t>
            </a:r>
            <a:endParaRPr lang="en-US" dirty="0">
              <a:latin typeface="Candara Light" panose="020E0502030303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5" t="64362" r="20594" b="16080"/>
          <a:stretch/>
        </p:blipFill>
        <p:spPr bwMode="auto">
          <a:xfrm>
            <a:off x="3075635" y="2122673"/>
            <a:ext cx="6055485" cy="3606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8426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Desafío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Acuéstate boca abajo en el suelo y pídele a tu hermano o familiar que estire tus brazos hacia arriba durante 10 segundos, luego baja los brazos lentamente y siente como tus brazos llegan al suelo antes de tocarlo!!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558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A0D2B5-6CA1-4A94-B2C3-A71C5B20BB91}"/>
              </a:ext>
            </a:extLst>
          </p:cNvPr>
          <p:cNvSpPr txBox="1"/>
          <p:nvPr/>
        </p:nvSpPr>
        <p:spPr>
          <a:xfrm>
            <a:off x="-199413" y="47542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 Light" panose="020E0502030303020204" pitchFamily="34" charset="0"/>
              </a:rPr>
              <a:t>¡¡¡Espero que </a:t>
            </a:r>
            <a:r>
              <a:rPr lang="es-CL" sz="4000" noProof="0" dirty="0">
                <a:solidFill>
                  <a:prstClr val="white"/>
                </a:solidFill>
                <a:latin typeface="Candara Light" panose="020E0502030303020204" pitchFamily="34" charset="0"/>
              </a:rPr>
              <a:t>te </a:t>
            </a:r>
            <a:r>
              <a:rPr kumimoji="0" lang="es-C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 Light" panose="020E0502030303020204" pitchFamily="34" charset="0"/>
              </a:rPr>
              <a:t>hayas entretenido!!!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2780CB2-1025-4F9C-BDA6-1F64B7E4A7D8}"/>
              </a:ext>
            </a:extLst>
          </p:cNvPr>
          <p:cNvSpPr txBox="1"/>
          <p:nvPr/>
        </p:nvSpPr>
        <p:spPr>
          <a:xfrm>
            <a:off x="189411" y="1539286"/>
            <a:ext cx="6733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 Light" panose="020E0502030303020204" pitchFamily="34" charset="0"/>
              </a:rPr>
              <a:t>Jugando </a:t>
            </a:r>
            <a:r>
              <a:rPr kumimoji="0" lang="es-C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 Light" panose="020E0502030303020204" pitchFamily="34" charset="0"/>
              </a:rPr>
              <a:t>utilizaste y</a:t>
            </a:r>
            <a:r>
              <a:rPr kumimoji="0" lang="es-CL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 Light" panose="020E0502030303020204" pitchFamily="34" charset="0"/>
              </a:rPr>
              <a:t> desarrollaste varias habilidades que nos permiten aprender mejor</a:t>
            </a: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 Light" panose="020E0502030303020204" pitchFamily="34" charset="0"/>
            </a:endParaRPr>
          </a:p>
        </p:txBody>
      </p:sp>
      <p:pic>
        <p:nvPicPr>
          <p:cNvPr id="13" name="Picture 2" descr="Escuela San José Obrero – de las Siervas de San Jos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8" y="119442"/>
            <a:ext cx="1698983" cy="77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ómo convertir tu cara en un emoji para Whatsapp e Instagram (en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35934" r="85380" b="33373"/>
          <a:stretch/>
        </p:blipFill>
        <p:spPr bwMode="auto">
          <a:xfrm rot="21129907">
            <a:off x="1935179" y="3311551"/>
            <a:ext cx="2354332" cy="241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ítulo 7"/>
          <p:cNvSpPr txBox="1">
            <a:spLocks/>
          </p:cNvSpPr>
          <p:nvPr/>
        </p:nvSpPr>
        <p:spPr>
          <a:xfrm>
            <a:off x="5528235" y="1894114"/>
            <a:ext cx="6464352" cy="3348292"/>
          </a:xfrm>
          <a:prstGeom prst="wedgeEllipseCallout">
            <a:avLst>
              <a:gd name="adj1" fmla="val -48705"/>
              <a:gd name="adj2" fmla="val 4282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4700" dirty="0" smtClean="0">
                <a:solidFill>
                  <a:prstClr val="black"/>
                </a:solidFill>
                <a:latin typeface="Candara Light" panose="020E0502030303020204" pitchFamily="34" charset="0"/>
              </a:rPr>
              <a:t>Lo hiciste súper bien, si tienes dudas solo pregunta, no te avergüences. FELICIDADES!</a:t>
            </a:r>
          </a:p>
          <a:p>
            <a:pPr algn="ctr"/>
            <a:endParaRPr lang="es-CL" dirty="0"/>
          </a:p>
        </p:txBody>
      </p:sp>
      <p:pic>
        <p:nvPicPr>
          <p:cNvPr id="10" name="Picture 8" descr="https://ci6.googleusercontent.com/proxy/YgvMcNl4o2z6s8xxsC6GpvcyceTxo85M-NO7vhF_Uh5EpX0PUcJ2EgE54RtJxHWtTU6WK75Q2zlZi7fnPdI9O53KfgSPUCopuh0hWGg=s0-d-e1-ft#http://escuelasanjoseobrero.cl/correo/firmas/direcci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61"/>
          <a:stretch/>
        </p:blipFill>
        <p:spPr bwMode="auto">
          <a:xfrm>
            <a:off x="11386435" y="115909"/>
            <a:ext cx="681068" cy="87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84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0"/>
                            </p:stCondLst>
                            <p:childTnLst>
                              <p:par>
                                <p:cTn id="1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8E900662-0B33-496D-8CA4-9583D5595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00" t="8453" r="5580" b="12159"/>
          <a:stretch/>
        </p:blipFill>
        <p:spPr>
          <a:xfrm>
            <a:off x="2025748" y="3652955"/>
            <a:ext cx="7695028" cy="259983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D910B48-BCF3-4016-B989-02B8AAFC0ED8}"/>
              </a:ext>
            </a:extLst>
          </p:cNvPr>
          <p:cNvSpPr txBox="1"/>
          <p:nvPr/>
        </p:nvSpPr>
        <p:spPr>
          <a:xfrm>
            <a:off x="1041009" y="1624462"/>
            <a:ext cx="10325685" cy="1569660"/>
          </a:xfrm>
          <a:prstGeom prst="rect">
            <a:avLst/>
          </a:prstGeom>
          <a:noFill/>
          <a:effectLst>
            <a:glow rad="165100">
              <a:schemeClr val="accent5"/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k Free" panose="03080402000500000000" pitchFamily="66" charset="0"/>
              </a:rPr>
              <a:t>Te invitamos </a:t>
            </a:r>
            <a:r>
              <a:rPr lang="es-CL" sz="4800" dirty="0" smtClean="0">
                <a:latin typeface="Ink Free" panose="03080402000500000000" pitchFamily="66" charset="0"/>
              </a:rPr>
              <a:t>a celebrar la semana del </a:t>
            </a:r>
            <a:r>
              <a:rPr lang="es-CL" sz="4800" dirty="0" smtClean="0">
                <a:gradFill flip="none" rotWithShape="1">
                  <a:gsLst>
                    <a:gs pos="94000">
                      <a:srgbClr val="FFC000"/>
                    </a:gs>
                    <a:gs pos="29000">
                      <a:srgbClr val="FF0000"/>
                    </a:gs>
                    <a:gs pos="53000">
                      <a:srgbClr val="002060"/>
                    </a:gs>
                    <a:gs pos="71000">
                      <a:srgbClr val="00B050"/>
                    </a:gs>
                  </a:gsLst>
                  <a:path path="rect">
                    <a:fillToRect l="100000" t="100000"/>
                  </a:path>
                  <a:tileRect r="-100000" b="-100000"/>
                </a:gradFill>
                <a:latin typeface="Ink Free" panose="03080402000500000000" pitchFamily="66" charset="0"/>
              </a:rPr>
              <a:t>CEREBRO</a:t>
            </a:r>
            <a:endParaRPr kumimoji="0" lang="es-CL" sz="6000" b="0" i="0" u="sng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94000">
                    <a:srgbClr val="FFC000"/>
                  </a:gs>
                  <a:gs pos="29000">
                    <a:srgbClr val="FF0000"/>
                  </a:gs>
                  <a:gs pos="53000">
                    <a:srgbClr val="002060"/>
                  </a:gs>
                  <a:gs pos="71000">
                    <a:srgbClr val="00B050"/>
                  </a:gs>
                </a:gsLst>
                <a:path path="rect">
                  <a:fillToRect l="100000" t="100000"/>
                </a:path>
                <a:tileRect r="-100000" b="-1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anose="03080402000500000000" pitchFamily="66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8A88EC5-B056-4986-8004-7A303D27E32D}"/>
              </a:ext>
            </a:extLst>
          </p:cNvPr>
          <p:cNvSpPr txBox="1"/>
          <p:nvPr/>
        </p:nvSpPr>
        <p:spPr>
          <a:xfrm>
            <a:off x="912390" y="365053"/>
            <a:ext cx="303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28" name="Picture 4" descr="Escuela San José Obrero – de las Siervas de San Jos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8" y="121307"/>
            <a:ext cx="2744865" cy="1259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ci6.googleusercontent.com/proxy/YgvMcNl4o2z6s8xxsC6GpvcyceTxo85M-NO7vhF_Uh5EpX0PUcJ2EgE54RtJxHWtTU6WK75Q2zlZi7fnPdI9O53KfgSPUCopuh0hWGg=s0-d-e1-ft#http://escuelasanjoseobrero.cl/correo/firmas/direcci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61"/>
          <a:stretch/>
        </p:blipFill>
        <p:spPr bwMode="auto">
          <a:xfrm>
            <a:off x="11386435" y="115909"/>
            <a:ext cx="681068" cy="87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3947886" y="180387"/>
            <a:ext cx="5028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latin typeface="Candara Light" panose="020E0502030303020204" pitchFamily="34" charset="0"/>
              </a:rPr>
              <a:t>Convivamos Activamente siendo todos para todos</a:t>
            </a:r>
          </a:p>
        </p:txBody>
      </p:sp>
    </p:spTree>
    <p:extLst>
      <p:ext uri="{BB962C8B-B14F-4D97-AF65-F5344CB8AC3E}">
        <p14:creationId xmlns:p14="http://schemas.microsoft.com/office/powerpoint/2010/main" val="1957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715EFEF5-D7C8-4776-A671-9FAFDB6A2E91}"/>
              </a:ext>
            </a:extLst>
          </p:cNvPr>
          <p:cNvGrpSpPr/>
          <p:nvPr/>
        </p:nvGrpSpPr>
        <p:grpSpPr>
          <a:xfrm>
            <a:off x="-391886" y="412759"/>
            <a:ext cx="12309566" cy="1543838"/>
            <a:chOff x="-391886" y="412759"/>
            <a:chExt cx="12309566" cy="1543838"/>
          </a:xfrm>
        </p:grpSpPr>
        <p:sp>
          <p:nvSpPr>
            <p:cNvPr id="3" name="Título 1">
              <a:extLst>
                <a:ext uri="{FF2B5EF4-FFF2-40B4-BE49-F238E27FC236}">
                  <a16:creationId xmlns:a16="http://schemas.microsoft.com/office/drawing/2014/main" id="{B3969D65-E19B-4F48-AA3F-ACC413D7FCA2}"/>
                </a:ext>
              </a:extLst>
            </p:cNvPr>
            <p:cNvSpPr txBox="1">
              <a:spLocks/>
            </p:cNvSpPr>
            <p:nvPr/>
          </p:nvSpPr>
          <p:spPr>
            <a:xfrm>
              <a:off x="-391886" y="412759"/>
              <a:ext cx="12192000" cy="102061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 cap="all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s-ES" sz="80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 Light" panose="020E0502030303020204" pitchFamily="34" charset="0"/>
                </a:rPr>
                <a:t>Taller </a:t>
              </a:r>
              <a:r>
                <a:rPr lang="es-ES" sz="8000" b="1" u="sng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 Light" panose="020E0502030303020204" pitchFamily="34" charset="0"/>
                </a:rPr>
                <a:t>Mafe</a:t>
              </a:r>
              <a:endParaRPr lang="es-CL" sz="8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endParaRP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6B62BFA4-C878-42D5-8524-F022190C0C5B}"/>
                </a:ext>
              </a:extLst>
            </p:cNvPr>
            <p:cNvSpPr txBox="1"/>
            <p:nvPr/>
          </p:nvSpPr>
          <p:spPr>
            <a:xfrm>
              <a:off x="-274320" y="1433377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800" dirty="0" smtClean="0">
                  <a:latin typeface="Candara Light" panose="020E0502030303020204" pitchFamily="34" charset="0"/>
                </a:rPr>
                <a:t>Tramo: 2,  Cursos: 2do, 3ro y 4to básico</a:t>
              </a:r>
              <a:endParaRPr lang="es-CL" sz="2800" dirty="0">
                <a:latin typeface="Candara Light" panose="020E0502030303020204" pitchFamily="34" charset="0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1F1EBE94-2E7D-4D06-89F5-389F225AAEF6}"/>
              </a:ext>
            </a:extLst>
          </p:cNvPr>
          <p:cNvSpPr txBox="1"/>
          <p:nvPr/>
        </p:nvSpPr>
        <p:spPr>
          <a:xfrm>
            <a:off x="392678" y="2453995"/>
            <a:ext cx="101830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8613" indent="-2868613"/>
            <a:r>
              <a:rPr lang="es-CL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Objetivo: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3200" dirty="0" smtClean="0">
                <a:latin typeface="Candara Light" panose="020E0502030303020204" pitchFamily="34" charset="0"/>
              </a:rPr>
              <a:t>Desarrollar y potenciar la memoria atención y las funciones ejecutivas a través de las habilidades de </a:t>
            </a:r>
            <a:r>
              <a:rPr lang="es-CL" sz="3200" dirty="0">
                <a:latin typeface="Candara Light" panose="020E0502030303020204" pitchFamily="34" charset="0"/>
              </a:rPr>
              <a:t>o</a:t>
            </a:r>
            <a:r>
              <a:rPr lang="es-CL" sz="3200" dirty="0" smtClean="0">
                <a:latin typeface="Candara Light" panose="020E0502030303020204" pitchFamily="34" charset="0"/>
              </a:rPr>
              <a:t>rganización</a:t>
            </a:r>
            <a:r>
              <a:rPr lang="es-CL" sz="3200" dirty="0">
                <a:latin typeface="Candara Light" panose="020E0502030303020204" pitchFamily="34" charset="0"/>
              </a:rPr>
              <a:t>, </a:t>
            </a:r>
            <a:r>
              <a:rPr lang="es-CL" sz="3200" dirty="0" smtClean="0">
                <a:latin typeface="Candara Light" panose="020E0502030303020204" pitchFamily="34" charset="0"/>
              </a:rPr>
              <a:t>control </a:t>
            </a:r>
            <a:r>
              <a:rPr lang="es-CL" sz="3200" dirty="0">
                <a:latin typeface="Candara Light" panose="020E0502030303020204" pitchFamily="34" charset="0"/>
              </a:rPr>
              <a:t>i</a:t>
            </a:r>
            <a:r>
              <a:rPr lang="es-CL" sz="3200" dirty="0" smtClean="0">
                <a:latin typeface="Candara Light" panose="020E0502030303020204" pitchFamily="34" charset="0"/>
              </a:rPr>
              <a:t>nhibitorio</a:t>
            </a:r>
            <a:r>
              <a:rPr lang="es-CL" sz="3200" dirty="0">
                <a:latin typeface="Candara Light" panose="020E0502030303020204" pitchFamily="34" charset="0"/>
              </a:rPr>
              <a:t>, </a:t>
            </a:r>
            <a:r>
              <a:rPr lang="es-CL" sz="3200" dirty="0" smtClean="0">
                <a:latin typeface="Candara Light" panose="020E0502030303020204" pitchFamily="34" charset="0"/>
              </a:rPr>
              <a:t>flexibilidad </a:t>
            </a:r>
            <a:r>
              <a:rPr lang="es-CL" sz="3200" dirty="0">
                <a:latin typeface="Candara Light" panose="020E0502030303020204" pitchFamily="34" charset="0"/>
              </a:rPr>
              <a:t>c</a:t>
            </a:r>
            <a:r>
              <a:rPr lang="es-CL" sz="3200" dirty="0" smtClean="0">
                <a:latin typeface="Candara Light" panose="020E0502030303020204" pitchFamily="34" charset="0"/>
              </a:rPr>
              <a:t>ognitiva </a:t>
            </a:r>
            <a:r>
              <a:rPr lang="es-CL" sz="3200" dirty="0">
                <a:latin typeface="Candara Light" panose="020E0502030303020204" pitchFamily="34" charset="0"/>
              </a:rPr>
              <a:t>y </a:t>
            </a:r>
            <a:r>
              <a:rPr lang="es-CL" sz="3200" dirty="0" smtClean="0">
                <a:latin typeface="Candara Light" panose="020E0502030303020204" pitchFamily="34" charset="0"/>
              </a:rPr>
              <a:t>anticipación</a:t>
            </a:r>
            <a:r>
              <a:rPr lang="es-CL" sz="3200" dirty="0">
                <a:latin typeface="Candara Light" panose="020E0502030303020204" pitchFamily="34" charset="0"/>
              </a:rPr>
              <a:t>.</a:t>
            </a:r>
            <a:r>
              <a:rPr lang="es-CL" sz="3200" dirty="0" smtClean="0">
                <a:latin typeface="Candara Light" panose="020E0502030303020204" pitchFamily="34" charset="0"/>
              </a:rPr>
              <a:t> </a:t>
            </a:r>
            <a:endParaRPr lang="es-CL" sz="3200" dirty="0">
              <a:latin typeface="Candara Light" panose="020E05020303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FC0EC5-25CD-4F2F-8637-1CFBE32B2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130" y="4454219"/>
            <a:ext cx="2191150" cy="2474561"/>
          </a:xfrm>
          <a:prstGeom prst="rect">
            <a:avLst/>
          </a:prstGeom>
        </p:spPr>
      </p:pic>
      <p:pic>
        <p:nvPicPr>
          <p:cNvPr id="8" name="Picture 8" descr="https://ci6.googleusercontent.com/proxy/YgvMcNl4o2z6s8xxsC6GpvcyceTxo85M-NO7vhF_Uh5EpX0PUcJ2EgE54RtJxHWtTU6WK75Q2zlZi7fnPdI9O53KfgSPUCopuh0hWGg=s0-d-e1-ft#http://escuelasanjoseobrero.cl/correo/firmas/direcc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61"/>
          <a:stretch/>
        </p:blipFill>
        <p:spPr bwMode="auto">
          <a:xfrm>
            <a:off x="11386435" y="115909"/>
            <a:ext cx="681068" cy="87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scuela San José Obrero – de las Siervas de San Jos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3" y="115909"/>
            <a:ext cx="2492243" cy="1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0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24BF428-1716-4B68-B258-4F7D1A11FD58}"/>
              </a:ext>
            </a:extLst>
          </p:cNvPr>
          <p:cNvSpPr txBox="1"/>
          <p:nvPr/>
        </p:nvSpPr>
        <p:spPr>
          <a:xfrm>
            <a:off x="167148" y="1167754"/>
            <a:ext cx="1185770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Instrucciones generales:</a:t>
            </a:r>
            <a:endParaRPr lang="es-CL" sz="4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anose="020E0502030303020204" pitchFamily="34" charset="0"/>
            </a:endParaRPr>
          </a:p>
          <a:p>
            <a:pPr algn="ctr"/>
            <a:endParaRPr lang="es-CL" sz="36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L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</a:rPr>
              <a:t>Antes de empezar te invito a buscar un lugar tranquilo, bien iluminado y sin distracciones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L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</a:rPr>
              <a:t> Busca todos los materiales que necesites y luego ponte cómodo. (Hoja, lápiz grafito y de colores)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L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</a:rPr>
              <a:t>Avanza</a:t>
            </a:r>
            <a:r>
              <a:rPr lang="es-CL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</a:rPr>
              <a:t>, retrocede o detiene el video según tu necesidad para que vayas completando tus actividades.</a:t>
            </a:r>
          </a:p>
        </p:txBody>
      </p:sp>
      <p:pic>
        <p:nvPicPr>
          <p:cNvPr id="9" name="Picture 8" descr="https://ci6.googleusercontent.com/proxy/YgvMcNl4o2z6s8xxsC6GpvcyceTxo85M-NO7vhF_Uh5EpX0PUcJ2EgE54RtJxHWtTU6WK75Q2zlZi7fnPdI9O53KfgSPUCopuh0hWGg=s0-d-e1-ft#http://escuelasanjoseobrero.cl/correo/firmas/direcc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61"/>
          <a:stretch/>
        </p:blipFill>
        <p:spPr bwMode="auto">
          <a:xfrm>
            <a:off x="11386435" y="115909"/>
            <a:ext cx="681068" cy="87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scuela San José Obrero – de las Siervas de San Jos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8" y="111086"/>
            <a:ext cx="1919225" cy="880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13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51803" y="991672"/>
            <a:ext cx="10264726" cy="4425512"/>
          </a:xfrm>
        </p:spPr>
        <p:txBody>
          <a:bodyPr>
            <a:normAutofit/>
          </a:bodyPr>
          <a:lstStyle/>
          <a:p>
            <a:pPr lvl="0"/>
            <a:r>
              <a:rPr lang="es-CL" sz="2800" b="1" dirty="0" smtClean="0">
                <a:solidFill>
                  <a:prstClr val="white"/>
                </a:solidFill>
                <a:latin typeface="Candara Light" panose="020E0502030303020204" pitchFamily="34" charset="0"/>
              </a:rPr>
              <a:t>Habilidad</a:t>
            </a:r>
            <a:r>
              <a:rPr lang="es-CL" sz="2800" b="1" dirty="0">
                <a:solidFill>
                  <a:prstClr val="white"/>
                </a:solidFill>
                <a:latin typeface="Candara Light" panose="020E0502030303020204" pitchFamily="34" charset="0"/>
              </a:rPr>
              <a:t>: </a:t>
            </a:r>
            <a:r>
              <a:rPr lang="es-CL" sz="2800" b="1" dirty="0">
                <a:solidFill>
                  <a:prstClr val="white"/>
                </a:solidFill>
                <a:latin typeface="Candara Light" panose="020E0502030303020204" pitchFamily="34" charset="0"/>
              </a:rPr>
              <a:t>M</a:t>
            </a:r>
            <a:r>
              <a:rPr lang="es-CL" sz="2800" b="1" dirty="0" smtClean="0">
                <a:solidFill>
                  <a:prstClr val="white"/>
                </a:solidFill>
                <a:latin typeface="Candara Light" panose="020E0502030303020204" pitchFamily="34" charset="0"/>
              </a:rPr>
              <a:t>emoria</a:t>
            </a:r>
            <a:r>
              <a:rPr lang="es-CL" sz="2800" b="1" dirty="0" smtClean="0">
                <a:solidFill>
                  <a:prstClr val="white"/>
                </a:solidFill>
                <a:latin typeface="Candara Light" panose="020E0502030303020204" pitchFamily="34" charset="0"/>
              </a:rPr>
              <a:t> </a:t>
            </a:r>
            <a:endParaRPr lang="es-CL" sz="2800" b="1" dirty="0" smtClean="0">
              <a:solidFill>
                <a:prstClr val="white"/>
              </a:solidFill>
              <a:latin typeface="Candara Light" panose="020E0502030303020204" pitchFamily="34" charset="0"/>
            </a:endParaRPr>
          </a:p>
          <a:p>
            <a:pPr lvl="0" algn="l"/>
            <a:r>
              <a:rPr lang="es-CL" sz="4800" b="1" dirty="0" smtClean="0">
                <a:solidFill>
                  <a:prstClr val="white"/>
                </a:solidFill>
                <a:latin typeface="Candara Light" panose="020E0502030303020204" pitchFamily="34" charset="0"/>
              </a:rPr>
              <a:t>Actividad 1</a:t>
            </a:r>
            <a:endParaRPr lang="es-CL" sz="8000" b="1" dirty="0" smtClean="0">
              <a:solidFill>
                <a:prstClr val="white"/>
              </a:solidFill>
              <a:latin typeface="Candara Light" panose="020E0502030303020204" pitchFamily="34" charset="0"/>
            </a:endParaRPr>
          </a:p>
          <a:p>
            <a:pPr lvl="0" algn="l"/>
            <a:r>
              <a:rPr lang="es-ES" sz="4000" dirty="0">
                <a:solidFill>
                  <a:prstClr val="white"/>
                </a:solidFill>
                <a:latin typeface="Candara Light" panose="020E0502030303020204" pitchFamily="34" charset="0"/>
              </a:rPr>
              <a:t>Observa las imágenes y memorízalas, luego indica el numero en el que se encuentra la imagen consultada. Tendrás 1 minuto para memorizar la imagen </a:t>
            </a:r>
          </a:p>
          <a:p>
            <a:pPr lvl="0" algn="l"/>
            <a:endParaRPr lang="es-CL" sz="4000" b="1" dirty="0" smtClean="0">
              <a:solidFill>
                <a:prstClr val="white"/>
              </a:solidFill>
            </a:endParaRPr>
          </a:p>
          <a:p>
            <a:pPr lvl="0" algn="l"/>
            <a:endParaRPr lang="es-CL" sz="4000" dirty="0">
              <a:solidFill>
                <a:prstClr val="white"/>
              </a:solidFill>
            </a:endParaRPr>
          </a:p>
        </p:txBody>
      </p:sp>
      <p:pic>
        <p:nvPicPr>
          <p:cNvPr id="4" name="Picture 2" descr="Escuela San José Obrero – de las Siervas de San Jos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1698983" cy="77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ci6.googleusercontent.com/proxy/YgvMcNl4o2z6s8xxsC6GpvcyceTxo85M-NO7vhF_Uh5EpX0PUcJ2EgE54RtJxHWtTU6WK75Q2zlZi7fnPdI9O53KfgSPUCopuh0hWGg=s0-d-e1-ft#http://escuelasanjoseobrero.cl/correo/firmas/direcc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61"/>
          <a:stretch/>
        </p:blipFill>
        <p:spPr bwMode="auto">
          <a:xfrm>
            <a:off x="11386435" y="115909"/>
            <a:ext cx="681068" cy="87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55575" y="5473004"/>
            <a:ext cx="11911928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50"/>
              </a:lnSpc>
              <a:spcBef>
                <a:spcPts val="2025"/>
              </a:spcBef>
              <a:spcAft>
                <a:spcPts val="1275"/>
              </a:spcAft>
            </a:pPr>
            <a:r>
              <a:rPr lang="es-ES" dirty="0" smtClean="0">
                <a:solidFill>
                  <a:srgbClr val="FFFF00"/>
                </a:solidFill>
                <a:latin typeface="Candara Light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Dato curioso: </a:t>
            </a:r>
            <a:r>
              <a:rPr lang="es-ES" dirty="0" smtClean="0">
                <a:latin typeface="Candara Light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Utilizamos </a:t>
            </a:r>
            <a:r>
              <a:rPr lang="es-ES" dirty="0">
                <a:latin typeface="Candara Light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todo el cerebro, no solo el </a:t>
            </a:r>
            <a:r>
              <a:rPr lang="es-ES" dirty="0" smtClean="0">
                <a:latin typeface="Candara Light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10%Los </a:t>
            </a:r>
            <a:r>
              <a:rPr lang="es-ES" dirty="0">
                <a:latin typeface="Candara Light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escáneres cerebrales demuestran que utilizamos todo el cerebro casi todo el tiempo, aún si estamos dormidos. Algunas partes incluso se especializan en ciertas tareas específicas</a:t>
            </a:r>
            <a:r>
              <a:rPr lang="es-ES" dirty="0">
                <a:solidFill>
                  <a:srgbClr val="FFFF00"/>
                </a:solidFill>
                <a:latin typeface="Candara Light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647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0"/>
    </mc:Choice>
    <mc:Fallback xmlns="">
      <p:transition advTm="3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scuela San José Obrero – de las Siervas de San Jos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1698983" cy="77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ci6.googleusercontent.com/proxy/YgvMcNl4o2z6s8xxsC6GpvcyceTxo85M-NO7vhF_Uh5EpX0PUcJ2EgE54RtJxHWtTU6WK75Q2zlZi7fnPdI9O53KfgSPUCopuh0hWGg=s0-d-e1-ft#http://escuelasanjoseobrero.cl/correo/firmas/direcc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61"/>
          <a:stretch/>
        </p:blipFill>
        <p:spPr bwMode="auto">
          <a:xfrm>
            <a:off x="11386435" y="115909"/>
            <a:ext cx="681068" cy="87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7329" t="17740" r="43315" b="31682"/>
          <a:stretch/>
        </p:blipFill>
        <p:spPr>
          <a:xfrm>
            <a:off x="1131675" y="878007"/>
            <a:ext cx="9981802" cy="5550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59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0"/>
    </mc:Choice>
    <mc:Fallback xmlns="">
      <p:transition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scuela San José Obrero – de las Siervas de San Jos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1698983" cy="77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ci6.googleusercontent.com/proxy/YgvMcNl4o2z6s8xxsC6GpvcyceTxo85M-NO7vhF_Uh5EpX0PUcJ2EgE54RtJxHWtTU6WK75Q2zlZi7fnPdI9O53KfgSPUCopuh0hWGg=s0-d-e1-ft#http://escuelasanjoseobrero.cl/correo/firmas/direcc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61"/>
          <a:stretch/>
        </p:blipFill>
        <p:spPr bwMode="auto">
          <a:xfrm>
            <a:off x="11386435" y="115909"/>
            <a:ext cx="681068" cy="87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22506" y="5247248"/>
            <a:ext cx="11844997" cy="1463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Candara Light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 curioso </a:t>
            </a:r>
            <a:r>
              <a:rPr lang="es-ES" dirty="0"/>
              <a:t> </a:t>
            </a:r>
            <a:r>
              <a:rPr lang="es-ES" dirty="0">
                <a:latin typeface="Candara Light" panose="020E0502030303020204" pitchFamily="34" charset="0"/>
              </a:rPr>
              <a:t>El cerebro no hace múltiples tareas a la vez</a:t>
            </a:r>
            <a:endParaRPr lang="en-US" dirty="0">
              <a:latin typeface="Candara Light" panose="020E0502030303020204" pitchFamily="34" charset="0"/>
            </a:endParaRPr>
          </a:p>
          <a:p>
            <a:r>
              <a:rPr lang="es-ES" dirty="0">
                <a:latin typeface="Candara Light" panose="020E0502030303020204" pitchFamily="34" charset="0"/>
              </a:rPr>
              <a:t>Intentar ejecutar varias tareas a la vez te hace menos productivo, porque tu capacidad de atención, aprendizaje, desempeño y memoria a corto plazo cae estrepitosamente. Lo que sucede es que tu cerebro en lugar de hacer varias cosas a la vez, está saltando de una tarea a otra, como cuando se juega ping </a:t>
            </a:r>
            <a:r>
              <a:rPr lang="es-ES" dirty="0" err="1">
                <a:latin typeface="Candara Light" panose="020E0502030303020204" pitchFamily="34" charset="0"/>
              </a:rPr>
              <a:t>pong</a:t>
            </a:r>
            <a:r>
              <a:rPr lang="es-ES" dirty="0">
                <a:latin typeface="Candara Light" panose="020E0502030303020204" pitchFamily="34" charset="0"/>
              </a:rPr>
              <a:t>, pero no las ejecuta a la vez.</a:t>
            </a:r>
            <a:endParaRPr lang="en-US" dirty="0">
              <a:latin typeface="Candara Light" panose="020E0502030303020204" pitchFamily="34" charset="0"/>
            </a:endParaRPr>
          </a:p>
          <a:p>
            <a:endParaRPr lang="en-US" dirty="0"/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13069" t="18716" r="38730" b="31173"/>
          <a:stretch/>
        </p:blipFill>
        <p:spPr bwMode="auto">
          <a:xfrm>
            <a:off x="1497437" y="991672"/>
            <a:ext cx="8701640" cy="4255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230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latin typeface="Candara Light" panose="020E0502030303020204" pitchFamily="34" charset="0"/>
              </a:rPr>
              <a:t>Solución</a:t>
            </a:r>
            <a:endParaRPr lang="en-US" dirty="0">
              <a:latin typeface="Candara Light" panose="020E0502030303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9" t="65340" r="35758" b="16080"/>
          <a:stretch/>
        </p:blipFill>
        <p:spPr bwMode="auto">
          <a:xfrm>
            <a:off x="3549738" y="2041463"/>
            <a:ext cx="5225603" cy="3754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732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 rotWithShape="1">
          <a:blip r:embed="rId2"/>
          <a:srcRect l="15784" t="19923" r="41277" b="31476"/>
          <a:stretch/>
        </p:blipFill>
        <p:spPr bwMode="auto">
          <a:xfrm>
            <a:off x="1092810" y="780657"/>
            <a:ext cx="10414562" cy="55110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4278922"/>
      </p:ext>
    </p:extLst>
  </p:cSld>
  <p:clrMapOvr>
    <a:masterClrMapping/>
  </p:clrMapOvr>
</p:sld>
</file>

<file path=ppt/theme/theme1.xml><?xml version="1.0" encoding="utf-8"?>
<a:theme xmlns:a="http://schemas.openxmlformats.org/drawingml/2006/main" name="Profundidad">
  <a:themeElements>
    <a:clrScheme name="Profundidad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Profundidad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C473073F-34A4-486A-BBA1-2A70AE921E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Profundidad</Template>
  <TotalTime>27</TotalTime>
  <Words>265</Words>
  <Application>Microsoft Office PowerPoint</Application>
  <PresentationFormat>Panorámica</PresentationFormat>
  <Paragraphs>25</Paragraphs>
  <Slides>14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Arial</vt:lpstr>
      <vt:lpstr>Calibri</vt:lpstr>
      <vt:lpstr>Candara Light</vt:lpstr>
      <vt:lpstr>Century Gothic</vt:lpstr>
      <vt:lpstr>Corbel</vt:lpstr>
      <vt:lpstr>Ink Free</vt:lpstr>
      <vt:lpstr>Times New Roman</vt:lpstr>
      <vt:lpstr>Profundidad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Solución</vt:lpstr>
      <vt:lpstr>Presentación de PowerPoint</vt:lpstr>
      <vt:lpstr>Solución</vt:lpstr>
      <vt:lpstr>Presentación de PowerPoint</vt:lpstr>
      <vt:lpstr>Solución</vt:lpstr>
      <vt:lpstr>Desafío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Titor-Machine;Catalina Arancibia</dc:creator>
  <cp:lastModifiedBy>Titor-Machine</cp:lastModifiedBy>
  <cp:revision>5</cp:revision>
  <dcterms:created xsi:type="dcterms:W3CDTF">2020-04-05T17:03:35Z</dcterms:created>
  <dcterms:modified xsi:type="dcterms:W3CDTF">2020-04-09T22:50:11Z</dcterms:modified>
</cp:coreProperties>
</file>