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69" r:id="rId1"/>
  </p:sldMasterIdLst>
  <p:sldIdLst>
    <p:sldId id="268" r:id="rId2"/>
    <p:sldId id="269" r:id="rId3"/>
    <p:sldId id="270" r:id="rId4"/>
    <p:sldId id="274" r:id="rId5"/>
    <p:sldId id="283" r:id="rId6"/>
    <p:sldId id="284" r:id="rId7"/>
    <p:sldId id="285" r:id="rId8"/>
    <p:sldId id="287" r:id="rId9"/>
    <p:sldId id="289" r:id="rId10"/>
    <p:sldId id="288" r:id="rId11"/>
    <p:sldId id="290" r:id="rId12"/>
    <p:sldId id="292" r:id="rId13"/>
    <p:sldId id="291" r:id="rId14"/>
    <p:sldId id="293" r:id="rId15"/>
    <p:sldId id="280" r:id="rId16"/>
    <p:sldId id="282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rigo diaz" initials="rd" lastIdx="1" clrIdx="0">
    <p:extLst>
      <p:ext uri="{19B8F6BF-5375-455C-9EA6-DF929625EA0E}">
        <p15:presenceInfo xmlns:p15="http://schemas.microsoft.com/office/powerpoint/2012/main" userId="dc05af1fc0b2788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6B19"/>
    <a:srgbClr val="2DC12D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32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4" d="100"/>
        <a:sy n="5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0">
                      <a:schemeClr val="tx1"/>
                    </a:gs>
                    <a:gs pos="68000">
                      <a:srgbClr val="F1F1F1"/>
                    </a:gs>
                    <a:gs pos="100000">
                      <a:schemeClr val="bg1">
                        <a:lumMod val="11000"/>
                        <a:lumOff val="89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</a:defRPr>
            </a:lvl1pPr>
          </a:lstStyle>
          <a:p>
            <a:pPr lvl="0" algn="r"/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vert="horz" lIns="91440" tIns="45720" rIns="91440" bIns="45720" rtlCol="0"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</a:lstStyle>
          <a:p>
            <a:pPr marL="0" lvl="0" indent="0" algn="r">
              <a:buNone/>
            </a:pPr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97872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55315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386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8879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317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82942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3991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504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5801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02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32000"/>
                        <a:lumOff val="68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403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201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Editar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4133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3312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7155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7999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4/9/2020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263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48A87A34-81AB-432B-8DAE-1953F412C126}" type="datetimeFigureOut">
              <a:rPr lang="en-US" smtClean="0"/>
              <a:pPr/>
              <a:t>4/9/2020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46680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0" r:id="rId1"/>
    <p:sldLayoutId id="2147483971" r:id="rId2"/>
    <p:sldLayoutId id="2147483972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78" r:id="rId9"/>
    <p:sldLayoutId id="2147483979" r:id="rId10"/>
    <p:sldLayoutId id="2147483980" r:id="rId11"/>
    <p:sldLayoutId id="2147483981" r:id="rId12"/>
    <p:sldLayoutId id="2147483982" r:id="rId13"/>
    <p:sldLayoutId id="2147483983" r:id="rId14"/>
    <p:sldLayoutId id="2147483984" r:id="rId15"/>
    <p:sldLayoutId id="2147483985" r:id="rId16"/>
    <p:sldLayoutId id="2147483986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13000"/>
                  <a:lumOff val="87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02 Pastorale">
            <a:hlinkClick r:id="" action="ppaction://media"/>
            <a:extLst>
              <a:ext uri="{FF2B5EF4-FFF2-40B4-BE49-F238E27FC236}">
                <a16:creationId xmlns:a16="http://schemas.microsoft.com/office/drawing/2014/main" id="{5296C8EE-9DAE-4074-A61B-BD4C24D244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45750" y="3587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0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"/>
    </mc:Choice>
    <mc:Fallback xmlns="">
      <p:transition spd="slow" advTm="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30719" t="36526" r="16667" b="39626"/>
          <a:stretch/>
        </p:blipFill>
        <p:spPr bwMode="auto">
          <a:xfrm>
            <a:off x="289560" y="3193439"/>
            <a:ext cx="6700178" cy="21100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Imagen 5"/>
          <p:cNvPicPr/>
          <p:nvPr/>
        </p:nvPicPr>
        <p:blipFill rotWithShape="1">
          <a:blip r:embed="rId2"/>
          <a:srcRect l="69585" t="61280" r="16328" b="16984"/>
          <a:stretch/>
        </p:blipFill>
        <p:spPr bwMode="auto">
          <a:xfrm>
            <a:off x="6066471" y="687718"/>
            <a:ext cx="3091596" cy="2260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598041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2125" t="36586" r="16517" b="16490"/>
          <a:stretch/>
        </p:blipFill>
        <p:spPr>
          <a:xfrm>
            <a:off x="1776632" y="1547446"/>
            <a:ext cx="8731934" cy="448545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659808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1043" t="37163" r="12951" b="38991"/>
          <a:stretch/>
        </p:blipFill>
        <p:spPr>
          <a:xfrm>
            <a:off x="289560" y="3758408"/>
            <a:ext cx="10156875" cy="2431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68885" t="62548" r="17168" b="16490"/>
          <a:stretch/>
        </p:blipFill>
        <p:spPr>
          <a:xfrm>
            <a:off x="4358054" y="320066"/>
            <a:ext cx="3224432" cy="27245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3033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2"/>
          <a:srcRect l="31692" t="37356" r="16410" b="16106"/>
          <a:stretch/>
        </p:blipFill>
        <p:spPr>
          <a:xfrm>
            <a:off x="1828799" y="1593634"/>
            <a:ext cx="9172135" cy="4624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02858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675249" y="872196"/>
            <a:ext cx="38545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400" dirty="0" smtClean="0">
                <a:latin typeface="Candara Light" panose="020E0502030303020204" pitchFamily="34" charset="0"/>
              </a:rPr>
              <a:t>Desafío</a:t>
            </a:r>
            <a:endParaRPr lang="en-US" sz="4400" dirty="0">
              <a:latin typeface="Candara Light" panose="020E0502030303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 rot="10800000" flipV="1">
            <a:off x="253217" y="1820641"/>
            <a:ext cx="113807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200" dirty="0" smtClean="0">
                <a:latin typeface="Candara Light" panose="020E0502030303020204" pitchFamily="34" charset="0"/>
              </a:rPr>
              <a:t>Necesitas 3 monedas, 1 de ellas métela en el refrigerador y la otra en agua caliente, la tercera moneda déjala a temperatura ambiente luego de 5 minutos, saca las 3 monedas y pon la templada al medio. Toca con tus 2 dedos índice las otras. Sentirás que están a la misma temperatura, increíble cierto?</a:t>
            </a:r>
            <a:endParaRPr lang="en-US" sz="3200" dirty="0">
              <a:latin typeface="Candara Light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1002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2A0D2B5-6CA1-4A94-B2C3-A71C5B20BB91}"/>
              </a:ext>
            </a:extLst>
          </p:cNvPr>
          <p:cNvSpPr txBox="1"/>
          <p:nvPr/>
        </p:nvSpPr>
        <p:spPr>
          <a:xfrm>
            <a:off x="-199413" y="47542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¡¡¡Espero que </a:t>
            </a:r>
            <a:r>
              <a:rPr lang="es-CL" sz="4000" noProof="0" dirty="0">
                <a:solidFill>
                  <a:prstClr val="white"/>
                </a:solidFill>
                <a:latin typeface="Candara Light" panose="020E0502030303020204" pitchFamily="34" charset="0"/>
              </a:rPr>
              <a:t>te </a:t>
            </a:r>
            <a:r>
              <a:rPr kumimoji="0" lang="es-CL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hayas entretenido!!!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780CB2-1025-4F9C-BDA6-1F64B7E4A7D8}"/>
              </a:ext>
            </a:extLst>
          </p:cNvPr>
          <p:cNvSpPr txBox="1"/>
          <p:nvPr/>
        </p:nvSpPr>
        <p:spPr>
          <a:xfrm>
            <a:off x="1143000" y="2419350"/>
            <a:ext cx="10096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Jugando utilizaste las Funciones Ejecutivas Organización, Control Inhibitorio, Flexibilidad Cognitiva y Anticipación</a:t>
            </a:r>
          </a:p>
        </p:txBody>
      </p:sp>
      <p:pic>
        <p:nvPicPr>
          <p:cNvPr id="5" name="Imagen 4" descr="Imagen que contiene dibujo&#10;&#10;Descripción generada automáticamente">
            <a:extLst>
              <a:ext uri="{FF2B5EF4-FFF2-40B4-BE49-F238E27FC236}">
                <a16:creationId xmlns:a16="http://schemas.microsoft.com/office/drawing/2014/main" id="{AC653C62-EA65-469E-BB23-71E1694D56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0" t="8453" r="5580" b="12159"/>
          <a:stretch/>
        </p:blipFill>
        <p:spPr>
          <a:xfrm>
            <a:off x="6691745" y="3607654"/>
            <a:ext cx="3976255" cy="1343412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372BC49-7A9B-4B98-88F3-44A704CCCE76}"/>
              </a:ext>
            </a:extLst>
          </p:cNvPr>
          <p:cNvSpPr txBox="1"/>
          <p:nvPr/>
        </p:nvSpPr>
        <p:spPr>
          <a:xfrm>
            <a:off x="1524000" y="4055552"/>
            <a:ext cx="97155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ndara Light" panose="020E0502030303020204" pitchFamily="34" charset="0"/>
              </a:rPr>
              <a:t>Te esperamos …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235286" y="5398964"/>
            <a:ext cx="11911928" cy="682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50"/>
              </a:lnSpc>
              <a:spcBef>
                <a:spcPts val="2025"/>
              </a:spcBef>
              <a:spcAft>
                <a:spcPts val="1275"/>
              </a:spcAft>
            </a:pPr>
            <a:r>
              <a:rPr lang="es-ES" dirty="0" smtClean="0">
                <a:solidFill>
                  <a:srgbClr val="FFFF00"/>
                </a:solidFill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Dato curioso: </a:t>
            </a:r>
            <a:r>
              <a:rPr lang="es-ES" dirty="0" smtClean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Utilizamos </a:t>
            </a:r>
            <a:r>
              <a:rPr lang="es-ES" dirty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todo el cerebro, no solo el </a:t>
            </a:r>
            <a:r>
              <a:rPr lang="es-ES" dirty="0" smtClean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10%Los </a:t>
            </a:r>
            <a:r>
              <a:rPr lang="es-ES" dirty="0"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escáneres cerebrales demuestran que utilizamos todo el cerebro casi todo el tiempo, aún si estamos dormidos. Algunas partes incluso se especializan en ciertas tareas específicas</a:t>
            </a:r>
            <a:r>
              <a:rPr lang="es-ES" dirty="0">
                <a:solidFill>
                  <a:srgbClr val="FFFF00"/>
                </a:solidFill>
                <a:latin typeface="Candara Light" panose="020E0502030303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0043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200"/>
                            </p:stCondLst>
                            <p:childTnLst>
                              <p:par>
                                <p:cTn id="11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8900"/>
                            </p:stCondLst>
                            <p:childTnLst>
                              <p:par>
                                <p:cTn id="15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9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0432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magen que contiene dibujo&#10;&#10;Descripción generada automáticamente">
            <a:extLst>
              <a:ext uri="{FF2B5EF4-FFF2-40B4-BE49-F238E27FC236}">
                <a16:creationId xmlns:a16="http://schemas.microsoft.com/office/drawing/2014/main" id="{8E900662-0B33-496D-8CA4-9583D5595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00" t="8453" r="5580" b="12159"/>
          <a:stretch/>
        </p:blipFill>
        <p:spPr>
          <a:xfrm>
            <a:off x="2025748" y="3652955"/>
            <a:ext cx="7695028" cy="2599831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D910B48-BCF3-4016-B989-02B8AAFC0ED8}"/>
              </a:ext>
            </a:extLst>
          </p:cNvPr>
          <p:cNvSpPr txBox="1"/>
          <p:nvPr/>
        </p:nvSpPr>
        <p:spPr>
          <a:xfrm>
            <a:off x="1041009" y="1624462"/>
            <a:ext cx="10325685" cy="1569660"/>
          </a:xfrm>
          <a:prstGeom prst="rect">
            <a:avLst/>
          </a:prstGeom>
          <a:noFill/>
          <a:effectLst>
            <a:glow rad="165100">
              <a:schemeClr val="accent5"/>
            </a:glow>
          </a:effectLst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L" sz="4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Ink Free" panose="03080402000500000000" pitchFamily="66" charset="0"/>
              </a:rPr>
              <a:t>Te invitamos </a:t>
            </a:r>
            <a:r>
              <a:rPr lang="es-CL" sz="4800" dirty="0" smtClean="0">
                <a:latin typeface="Ink Free" panose="03080402000500000000" pitchFamily="66" charset="0"/>
              </a:rPr>
              <a:t>a celebrar la semana del </a:t>
            </a:r>
            <a:r>
              <a:rPr lang="es-CL" sz="4800" b="1" dirty="0" smtClean="0">
                <a:gradFill flip="none" rotWithShape="1">
                  <a:gsLst>
                    <a:gs pos="94000">
                      <a:srgbClr val="FFC000"/>
                    </a:gs>
                    <a:gs pos="29000">
                      <a:srgbClr val="FF0000"/>
                    </a:gs>
                    <a:gs pos="53000">
                      <a:srgbClr val="002060"/>
                    </a:gs>
                    <a:gs pos="71000">
                      <a:srgbClr val="00B050"/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Ink Free" panose="03080402000500000000" pitchFamily="66" charset="0"/>
              </a:rPr>
              <a:t>cerebro!</a:t>
            </a:r>
            <a:endParaRPr kumimoji="0" lang="es-CL" sz="6000" b="1" u="sng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94000">
                    <a:srgbClr val="FFC000"/>
                  </a:gs>
                  <a:gs pos="29000">
                    <a:srgbClr val="FF0000"/>
                  </a:gs>
                  <a:gs pos="53000">
                    <a:srgbClr val="002060"/>
                  </a:gs>
                  <a:gs pos="71000">
                    <a:srgbClr val="00B050"/>
                  </a:gs>
                </a:gsLst>
                <a:path path="shape">
                  <a:fillToRect l="50000" t="50000" r="50000" b="50000"/>
                </a:path>
                <a:tileRect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k Free" panose="03080402000500000000" pitchFamily="66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1668AFC-09C6-40F2-9878-0AC26210F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33181" y="303141"/>
            <a:ext cx="741437" cy="862488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8A88EC5-B056-4986-8004-7A303D27E32D}"/>
              </a:ext>
            </a:extLst>
          </p:cNvPr>
          <p:cNvSpPr txBox="1"/>
          <p:nvPr/>
        </p:nvSpPr>
        <p:spPr>
          <a:xfrm>
            <a:off x="912390" y="365053"/>
            <a:ext cx="3035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8" name="Picture 4" descr="Escuela San José Obrero – de las Siervas de San José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688" y="121307"/>
            <a:ext cx="2744865" cy="12594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4307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900"/>
                            </p:stCondLst>
                            <p:childTnLst>
                              <p:par>
                                <p:cTn id="2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upo 6">
            <a:extLst>
              <a:ext uri="{FF2B5EF4-FFF2-40B4-BE49-F238E27FC236}">
                <a16:creationId xmlns:a16="http://schemas.microsoft.com/office/drawing/2014/main" id="{715EFEF5-D7C8-4776-A671-9FAFDB6A2E91}"/>
              </a:ext>
            </a:extLst>
          </p:cNvPr>
          <p:cNvGrpSpPr/>
          <p:nvPr/>
        </p:nvGrpSpPr>
        <p:grpSpPr>
          <a:xfrm>
            <a:off x="-391886" y="412759"/>
            <a:ext cx="12309566" cy="1543838"/>
            <a:chOff x="-391886" y="412759"/>
            <a:chExt cx="12309566" cy="1543838"/>
          </a:xfrm>
        </p:grpSpPr>
        <p:sp>
          <p:nvSpPr>
            <p:cNvPr id="3" name="Título 1">
              <a:extLst>
                <a:ext uri="{FF2B5EF4-FFF2-40B4-BE49-F238E27FC236}">
                  <a16:creationId xmlns:a16="http://schemas.microsoft.com/office/drawing/2014/main" id="{B3969D65-E19B-4F48-AA3F-ACC413D7FCA2}"/>
                </a:ext>
              </a:extLst>
            </p:cNvPr>
            <p:cNvSpPr txBox="1">
              <a:spLocks/>
            </p:cNvSpPr>
            <p:nvPr/>
          </p:nvSpPr>
          <p:spPr>
            <a:xfrm>
              <a:off x="-391886" y="412759"/>
              <a:ext cx="12192000" cy="1020618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algn="l" defTabSz="457200" rtl="0" eaLnBrk="1" latinLnBrk="0" hangingPunct="1">
                <a:spcBef>
                  <a:spcPct val="0"/>
                </a:spcBef>
                <a:buNone/>
                <a:defRPr sz="3600" kern="1200" cap="all">
                  <a:ln w="3175" cmpd="sng">
                    <a:noFill/>
                  </a:ln>
                  <a:solidFill>
                    <a:schemeClr val="tx1"/>
                  </a:solidFill>
                  <a:effectLst/>
                  <a:latin typeface="+mj-lt"/>
                  <a:ea typeface="+mj-ea"/>
                  <a:cs typeface="+mj-c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 algn="ctr"/>
              <a:r>
                <a:rPr lang="es-ES" sz="8000" b="1" u="sng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rPr>
                <a:t>Taller </a:t>
              </a:r>
              <a:r>
                <a:rPr lang="es-ES" sz="8000" b="1" u="sng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Candara Light" panose="020E0502030303020204" pitchFamily="34" charset="0"/>
                </a:rPr>
                <a:t>Mafe</a:t>
              </a:r>
              <a:endParaRPr lang="es-CL" sz="80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endParaRPr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6B62BFA4-C878-42D5-8524-F022190C0C5B}"/>
                </a:ext>
              </a:extLst>
            </p:cNvPr>
            <p:cNvSpPr txBox="1"/>
            <p:nvPr/>
          </p:nvSpPr>
          <p:spPr>
            <a:xfrm>
              <a:off x="-274320" y="1433377"/>
              <a:ext cx="12192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L" sz="2800" dirty="0" smtClean="0">
                  <a:latin typeface="Candara Light" panose="020E0502030303020204" pitchFamily="34" charset="0"/>
                </a:rPr>
                <a:t>Tramo: 1,  Cursos</a:t>
              </a:r>
              <a:r>
                <a:rPr lang="es-CL" sz="2800" dirty="0">
                  <a:latin typeface="Candara Light" panose="020E0502030303020204" pitchFamily="34" charset="0"/>
                </a:rPr>
                <a:t>: </a:t>
              </a:r>
              <a:r>
                <a:rPr lang="es-CL" sz="2800" dirty="0" smtClean="0">
                  <a:latin typeface="Candara Light" panose="020E0502030303020204" pitchFamily="34" charset="0"/>
                </a:rPr>
                <a:t>Pre- kínder, Kínder y 1ro básico</a:t>
              </a:r>
              <a:endParaRPr lang="es-CL" sz="2800" dirty="0">
                <a:latin typeface="Candara Light" panose="020E0502030303020204" pitchFamily="34" charset="0"/>
              </a:endParaRP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1F1EBE94-2E7D-4D06-89F5-389F225AAEF6}"/>
              </a:ext>
            </a:extLst>
          </p:cNvPr>
          <p:cNvSpPr txBox="1"/>
          <p:nvPr/>
        </p:nvSpPr>
        <p:spPr>
          <a:xfrm>
            <a:off x="392678" y="2453995"/>
            <a:ext cx="101830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68613" indent="-2868613"/>
            <a:r>
              <a:rPr lang="es-CL" sz="32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Objetivo: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CL" sz="3200" dirty="0" smtClean="0">
                <a:latin typeface="Candara Light" panose="020E0502030303020204" pitchFamily="34" charset="0"/>
              </a:rPr>
              <a:t>Desarrollar y potenciar las funciones ejecutivas a través de las habilidades de </a:t>
            </a:r>
            <a:r>
              <a:rPr lang="es-CL" sz="3200" dirty="0">
                <a:latin typeface="Candara Light" panose="020E0502030303020204" pitchFamily="34" charset="0"/>
              </a:rPr>
              <a:t>o</a:t>
            </a:r>
            <a:r>
              <a:rPr lang="es-CL" sz="3200" dirty="0" smtClean="0">
                <a:latin typeface="Candara Light" panose="020E0502030303020204" pitchFamily="34" charset="0"/>
              </a:rPr>
              <a:t>rganización</a:t>
            </a:r>
            <a:r>
              <a:rPr lang="es-CL" sz="3200" dirty="0">
                <a:latin typeface="Candara Light" panose="020E0502030303020204" pitchFamily="34" charset="0"/>
              </a:rPr>
              <a:t>, </a:t>
            </a:r>
            <a:r>
              <a:rPr lang="es-CL" sz="3200" dirty="0" smtClean="0">
                <a:latin typeface="Candara Light" panose="020E0502030303020204" pitchFamily="34" charset="0"/>
              </a:rPr>
              <a:t>control </a:t>
            </a:r>
            <a:r>
              <a:rPr lang="es-CL" sz="3200" dirty="0">
                <a:latin typeface="Candara Light" panose="020E0502030303020204" pitchFamily="34" charset="0"/>
              </a:rPr>
              <a:t>i</a:t>
            </a:r>
            <a:r>
              <a:rPr lang="es-CL" sz="3200" dirty="0" smtClean="0">
                <a:latin typeface="Candara Light" panose="020E0502030303020204" pitchFamily="34" charset="0"/>
              </a:rPr>
              <a:t>nhibitorio</a:t>
            </a:r>
            <a:r>
              <a:rPr lang="es-CL" sz="3200" dirty="0">
                <a:latin typeface="Candara Light" panose="020E0502030303020204" pitchFamily="34" charset="0"/>
              </a:rPr>
              <a:t>, </a:t>
            </a:r>
            <a:r>
              <a:rPr lang="es-CL" sz="3200" dirty="0" smtClean="0">
                <a:latin typeface="Candara Light" panose="020E0502030303020204" pitchFamily="34" charset="0"/>
              </a:rPr>
              <a:t>flexibilidad </a:t>
            </a:r>
            <a:r>
              <a:rPr lang="es-CL" sz="3200" dirty="0">
                <a:latin typeface="Candara Light" panose="020E0502030303020204" pitchFamily="34" charset="0"/>
              </a:rPr>
              <a:t>c</a:t>
            </a:r>
            <a:r>
              <a:rPr lang="es-CL" sz="3200" dirty="0" smtClean="0">
                <a:latin typeface="Candara Light" panose="020E0502030303020204" pitchFamily="34" charset="0"/>
              </a:rPr>
              <a:t>ognitiva </a:t>
            </a:r>
            <a:r>
              <a:rPr lang="es-CL" sz="3200" dirty="0">
                <a:latin typeface="Candara Light" panose="020E0502030303020204" pitchFamily="34" charset="0"/>
              </a:rPr>
              <a:t>y </a:t>
            </a:r>
            <a:r>
              <a:rPr lang="es-CL" sz="3200" dirty="0" smtClean="0">
                <a:latin typeface="Candara Light" panose="020E0502030303020204" pitchFamily="34" charset="0"/>
              </a:rPr>
              <a:t>anticipación</a:t>
            </a:r>
            <a:r>
              <a:rPr lang="es-CL" sz="3200" dirty="0">
                <a:latin typeface="Candara Light" panose="020E0502030303020204" pitchFamily="34" charset="0"/>
              </a:rPr>
              <a:t>.</a:t>
            </a:r>
            <a:r>
              <a:rPr lang="es-CL" sz="3200" dirty="0" smtClean="0">
                <a:latin typeface="Candara Light" panose="020E0502030303020204" pitchFamily="34" charset="0"/>
              </a:rPr>
              <a:t> </a:t>
            </a:r>
            <a:endParaRPr lang="es-CL" sz="3200" dirty="0">
              <a:latin typeface="Candara Light" panose="020E050203030302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BAFC0EC5-25CD-4F2F-8637-1CFBE32B26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4619" y="3776215"/>
            <a:ext cx="2191150" cy="247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133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00"/>
    </mc:Choice>
    <mc:Fallback xmlns="">
      <p:transition spd="slow" advTm="1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24BF428-1716-4B68-B258-4F7D1A11FD58}"/>
              </a:ext>
            </a:extLst>
          </p:cNvPr>
          <p:cNvSpPr txBox="1"/>
          <p:nvPr/>
        </p:nvSpPr>
        <p:spPr>
          <a:xfrm>
            <a:off x="167148" y="749742"/>
            <a:ext cx="11857703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i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ndara Light" panose="020E0502030303020204" pitchFamily="34" charset="0"/>
              </a:rPr>
              <a:t>Instrucciones generales:</a:t>
            </a:r>
            <a:endParaRPr lang="es-CL" sz="4000" b="1" i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ndara Light" panose="020E0502030303020204" pitchFamily="34" charset="0"/>
            </a:endParaRPr>
          </a:p>
          <a:p>
            <a:pPr algn="ctr"/>
            <a:endParaRPr lang="es-CL" sz="3600" dirty="0"/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Antes de empezar te invito a buscar un lugar tranquilo, bien iluminado y sin distracciones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 Busca todos los materiales que necesites y luego ponte cómodo. (Hoja, lápiz grafito y de colores) 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es-CL" sz="3600" dirty="0" smtClean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Avanza</a:t>
            </a:r>
            <a:r>
              <a:rPr lang="es-CL" sz="3600" dirty="0">
                <a:solidFill>
                  <a:schemeClr val="accent4">
                    <a:lumMod val="20000"/>
                    <a:lumOff val="80000"/>
                  </a:schemeClr>
                </a:solidFill>
                <a:latin typeface="Candara Light" panose="020E0502030303020204" pitchFamily="34" charset="0"/>
              </a:rPr>
              <a:t>, retrocede o detiene el video según tu necesidad para que vayas completando tus actividades.</a:t>
            </a:r>
          </a:p>
        </p:txBody>
      </p:sp>
    </p:spTree>
    <p:extLst>
      <p:ext uri="{BB962C8B-B14F-4D97-AF65-F5344CB8AC3E}">
        <p14:creationId xmlns:p14="http://schemas.microsoft.com/office/powerpoint/2010/main" val="2259395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00"/>
    </mc:Choice>
    <mc:Fallback xmlns="">
      <p:transition spd="slow" advTm="1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47357" y="351057"/>
            <a:ext cx="10515600" cy="1325563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Candara Light" panose="020E0502030303020204" pitchFamily="34" charset="0"/>
              </a:rPr>
              <a:t>Actividad 1</a:t>
            </a:r>
            <a:endParaRPr lang="en-US" dirty="0">
              <a:latin typeface="Candara Light" panose="020E0502030303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47357" y="153541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7" name="Imagen 6"/>
          <p:cNvPicPr/>
          <p:nvPr/>
        </p:nvPicPr>
        <p:blipFill rotWithShape="1">
          <a:blip r:embed="rId2"/>
          <a:srcRect l="33146" t="54721" r="19050" b="26319"/>
          <a:stretch/>
        </p:blipFill>
        <p:spPr bwMode="auto">
          <a:xfrm>
            <a:off x="773723" y="4951828"/>
            <a:ext cx="7029669" cy="14456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n 7"/>
          <p:cNvPicPr/>
          <p:nvPr/>
        </p:nvPicPr>
        <p:blipFill rotWithShape="1">
          <a:blip r:embed="rId3"/>
          <a:srcRect l="42939" t="37130" r="19213" b="45965"/>
          <a:stretch/>
        </p:blipFill>
        <p:spPr bwMode="auto">
          <a:xfrm>
            <a:off x="3758639" y="3242997"/>
            <a:ext cx="7004318" cy="15066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Imagen 8"/>
          <p:cNvPicPr/>
          <p:nvPr/>
        </p:nvPicPr>
        <p:blipFill rotWithShape="1">
          <a:blip r:embed="rId3"/>
          <a:srcRect l="70264" t="54941" r="19552" b="26645"/>
          <a:stretch/>
        </p:blipFill>
        <p:spPr bwMode="auto">
          <a:xfrm>
            <a:off x="4196970" y="465266"/>
            <a:ext cx="2533650" cy="25755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288591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10" name="Imagen 9"/>
          <p:cNvPicPr/>
          <p:nvPr/>
        </p:nvPicPr>
        <p:blipFill rotWithShape="1">
          <a:blip r:embed="rId2"/>
          <a:srcRect l="31655" t="37799" r="15309" b="13666"/>
          <a:stretch/>
        </p:blipFill>
        <p:spPr bwMode="auto">
          <a:xfrm>
            <a:off x="1983545" y="2574388"/>
            <a:ext cx="8539088" cy="41077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/>
          <p:cNvPicPr/>
          <p:nvPr/>
        </p:nvPicPr>
        <p:blipFill rotWithShape="1">
          <a:blip r:embed="rId2"/>
          <a:srcRect l="69853" t="61714" r="15687" b="23168"/>
          <a:stretch/>
        </p:blipFill>
        <p:spPr bwMode="auto">
          <a:xfrm>
            <a:off x="5102175" y="547018"/>
            <a:ext cx="3830809" cy="1638229"/>
          </a:xfrm>
          <a:prstGeom prst="rect">
            <a:avLst/>
          </a:prstGeom>
          <a:ln w="38100" cap="sq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2032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4" name="Imagen 3"/>
          <p:cNvPicPr/>
          <p:nvPr/>
        </p:nvPicPr>
        <p:blipFill rotWithShape="1">
          <a:blip r:embed="rId2"/>
          <a:srcRect l="31908" t="37433" r="16158" b="14267"/>
          <a:stretch/>
        </p:blipFill>
        <p:spPr bwMode="auto">
          <a:xfrm>
            <a:off x="1533379" y="1519310"/>
            <a:ext cx="9312812" cy="43328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19645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5" name="Imagen 4"/>
          <p:cNvPicPr/>
          <p:nvPr/>
        </p:nvPicPr>
        <p:blipFill rotWithShape="1">
          <a:blip r:embed="rId2"/>
          <a:srcRect l="31568" t="37129" r="15988" b="14270"/>
          <a:stretch/>
        </p:blipFill>
        <p:spPr bwMode="auto">
          <a:xfrm>
            <a:off x="1861441" y="1252026"/>
            <a:ext cx="8942547" cy="4867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6871279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289560" y="438137"/>
            <a:ext cx="11034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800" dirty="0" smtClean="0">
                <a:latin typeface="Candara Light" panose="020E0502030303020204" pitchFamily="34" charset="0"/>
              </a:rPr>
              <a:t>Adivina la palabra</a:t>
            </a:r>
            <a:endParaRPr lang="en-US" sz="2800" dirty="0">
              <a:latin typeface="Candara Light" panose="020E050203030302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32555" t="37164" r="16519" b="14374"/>
          <a:stretch/>
        </p:blipFill>
        <p:spPr>
          <a:xfrm>
            <a:off x="1308295" y="1200508"/>
            <a:ext cx="9877354" cy="528469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7403533"/>
      </p:ext>
    </p:extLst>
  </p:cSld>
  <p:clrMapOvr>
    <a:masterClrMapping/>
  </p:clrMapOvr>
</p:sld>
</file>

<file path=ppt/theme/theme1.xml><?xml version="1.0" encoding="utf-8"?>
<a:theme xmlns:a="http://schemas.openxmlformats.org/drawingml/2006/main" name="Profundidad">
  <a:themeElements>
    <a:clrScheme name="Profundidad">
      <a:dk1>
        <a:sysClr val="windowText" lastClr="000000"/>
      </a:dk1>
      <a:lt1>
        <a:sysClr val="window" lastClr="FFFFFF"/>
      </a:lt1>
      <a:dk2>
        <a:srgbClr val="4E3B30"/>
      </a:dk2>
      <a:lt2>
        <a:srgbClr val="FFDB82"/>
      </a:lt2>
      <a:accent1>
        <a:srgbClr val="F0A22E"/>
      </a:accent1>
      <a:accent2>
        <a:srgbClr val="E4D9B2"/>
      </a:accent2>
      <a:accent3>
        <a:srgbClr val="AA986C"/>
      </a:accent3>
      <a:accent4>
        <a:srgbClr val="8FB977"/>
      </a:accent4>
      <a:accent5>
        <a:srgbClr val="778F9F"/>
      </a:accent5>
      <a:accent6>
        <a:srgbClr val="8A6087"/>
      </a:accent6>
      <a:hlink>
        <a:srgbClr val="AD1F1F"/>
      </a:hlink>
      <a:folHlink>
        <a:srgbClr val="FFC42F"/>
      </a:folHlink>
    </a:clrScheme>
    <a:fontScheme name="Profundidad">
      <a:maj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rofundidad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C473073F-34A4-486A-BBA1-2A70AE921E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Profundidad</Template>
  <TotalTime>2539</TotalTime>
  <Words>260</Words>
  <Application>Microsoft Office PowerPoint</Application>
  <PresentationFormat>Panorámica</PresentationFormat>
  <Paragraphs>26</Paragraphs>
  <Slides>16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3" baseType="lpstr">
      <vt:lpstr>Arial</vt:lpstr>
      <vt:lpstr>Candara Light</vt:lpstr>
      <vt:lpstr>Century Gothic</vt:lpstr>
      <vt:lpstr>Corbel</vt:lpstr>
      <vt:lpstr>Ink Free</vt:lpstr>
      <vt:lpstr>Times New Roman</vt:lpstr>
      <vt:lpstr>Profundidad</vt:lpstr>
      <vt:lpstr>Presentación de PowerPoint</vt:lpstr>
      <vt:lpstr>Presentación de PowerPoint</vt:lpstr>
      <vt:lpstr>Presentación de PowerPoint</vt:lpstr>
      <vt:lpstr>Presentación de PowerPoint</vt:lpstr>
      <vt:lpstr>Actividad 1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eXit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Tramo 3</dc:title>
  <dc:creator>Notebook</dc:creator>
  <cp:lastModifiedBy>Titor-Machine</cp:lastModifiedBy>
  <cp:revision>72</cp:revision>
  <dcterms:created xsi:type="dcterms:W3CDTF">2020-03-20T20:15:29Z</dcterms:created>
  <dcterms:modified xsi:type="dcterms:W3CDTF">2020-04-09T23:54:16Z</dcterms:modified>
</cp:coreProperties>
</file>