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1" r:id="rId2"/>
    <p:sldId id="282" r:id="rId3"/>
    <p:sldId id="283" r:id="rId4"/>
    <p:sldId id="284" r:id="rId5"/>
    <p:sldId id="269" r:id="rId6"/>
    <p:sldId id="279" r:id="rId7"/>
    <p:sldId id="270" r:id="rId8"/>
    <p:sldId id="271" r:id="rId9"/>
    <p:sldId id="272" r:id="rId10"/>
    <p:sldId id="273" r:id="rId11"/>
    <p:sldId id="280" r:id="rId12"/>
    <p:sldId id="274" r:id="rId13"/>
    <p:sldId id="275" r:id="rId14"/>
    <p:sldId id="276" r:id="rId15"/>
    <p:sldId id="285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8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5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0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8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2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3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6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9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4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8128614-658C-4129-BE5C-DBAA86EE4DCC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C0E1B1-2195-4E3A-B90A-5EB14CE6F7C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87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02 Pastorale">
            <a:hlinkClick r:id="" action="ppaction://media"/>
            <a:extLst>
              <a:ext uri="{FF2B5EF4-FFF2-40B4-BE49-F238E27FC236}">
                <a16:creationId xmlns:a16="http://schemas.microsoft.com/office/drawing/2014/main" id="{5296C8EE-9DAE-4074-A61B-BD4C24D244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5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022" y="5537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3978" y="779533"/>
            <a:ext cx="10264726" cy="3784209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Memoria </a:t>
            </a: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3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Sigue las indicaciones y a continuación responde lo solicitado.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2 minutos</a:t>
            </a:r>
          </a:p>
          <a:p>
            <a:pPr lvl="0" algn="l"/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06247" y="5726934"/>
            <a:ext cx="1088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Candara Light" panose="020E0502030303020204" pitchFamily="34" charset="0"/>
              </a:rPr>
              <a:t>Dato curioso: </a:t>
            </a:r>
            <a:r>
              <a:rPr lang="es-ES" dirty="0" smtClean="0">
                <a:latin typeface="Candara Light" panose="020E0502030303020204" pitchFamily="34" charset="0"/>
              </a:rPr>
              <a:t>sabías que el cerebro</a:t>
            </a:r>
            <a:r>
              <a:rPr lang="es-ES" dirty="0">
                <a:latin typeface="Candara Light" panose="020E0502030303020204" pitchFamily="34" charset="0"/>
              </a:rPr>
              <a:t>. Representa el 2% de peso corporal, pero usa el 20% de la energía</a:t>
            </a:r>
          </a:p>
          <a:p>
            <a:r>
              <a:rPr lang="es-ES" b="1" dirty="0">
                <a:latin typeface="Candara Light" panose="020E0502030303020204" pitchFamily="34" charset="0"/>
              </a:rPr>
              <a:t>La alta actividad metabólica del cerebro hace que </a:t>
            </a:r>
            <a:r>
              <a:rPr lang="es-ES" b="1" dirty="0" smtClean="0">
                <a:latin typeface="Candara Light" panose="020E0502030303020204" pitchFamily="34" charset="0"/>
              </a:rPr>
              <a:t>consuma mucha energía</a:t>
            </a:r>
            <a:endParaRPr lang="en-US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2985" y="1398512"/>
            <a:ext cx="10264726" cy="4425512"/>
          </a:xfrm>
        </p:spPr>
        <p:txBody>
          <a:bodyPr>
            <a:normAutofit fontScale="92500" lnSpcReduction="10000"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60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¡Ahora anda a contar los siguientes objetos de tu casa!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Cuenta tus zapatos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Cuenta tus </a:t>
            </a:r>
            <a:r>
              <a:rPr lang="es-CL" sz="4000" dirty="0" err="1" smtClean="0">
                <a:solidFill>
                  <a:prstClr val="white"/>
                </a:solidFill>
                <a:latin typeface="Candara Light" panose="020E0502030303020204" pitchFamily="34" charset="0"/>
              </a:rPr>
              <a:t>poleras</a:t>
            </a:r>
            <a:endParaRPr lang="es-CL" sz="4000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Cuenta tus </a:t>
            </a:r>
            <a:r>
              <a:rPr lang="es-CL" sz="4000" dirty="0" err="1" smtClean="0">
                <a:solidFill>
                  <a:prstClr val="white"/>
                </a:solidFill>
                <a:latin typeface="Candara Light" panose="020E0502030303020204" pitchFamily="34" charset="0"/>
              </a:rPr>
              <a:t>polerones</a:t>
            </a:r>
            <a:endParaRPr lang="es-CL" sz="4000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Cuenta las cucharas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Cuenta los televisores</a:t>
            </a:r>
            <a:endParaRPr lang="es-CL" sz="40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2985" y="1398512"/>
            <a:ext cx="10264726" cy="4425512"/>
          </a:xfrm>
        </p:spPr>
        <p:txBody>
          <a:bodyPr>
            <a:norm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60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¡Ahora debes recordar!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¿Cuantos zapatos contaste?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¿Cuántas poleras contaste?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¿Cuántos </a:t>
            </a:r>
            <a:r>
              <a:rPr lang="es-CL" sz="4000" dirty="0" err="1" smtClean="0">
                <a:solidFill>
                  <a:prstClr val="white"/>
                </a:solidFill>
                <a:latin typeface="Candara Light" panose="020E0502030303020204" pitchFamily="34" charset="0"/>
              </a:rPr>
              <a:t>polerones</a:t>
            </a: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 contaste?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¿Cuántas cucharas contaste?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¿Cuántos televisores tienes en casa</a:t>
            </a:r>
            <a:r>
              <a:rPr lang="es-CL" sz="4000" dirty="0" smtClean="0">
                <a:solidFill>
                  <a:prstClr val="white"/>
                </a:solidFill>
              </a:rPr>
              <a:t>?</a:t>
            </a:r>
            <a:endParaRPr lang="es-CL" sz="4000" dirty="0">
              <a:solidFill>
                <a:prstClr val="white"/>
              </a:solidFill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2480" y="991672"/>
            <a:ext cx="10264726" cy="3826412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Atención</a:t>
            </a: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</a:t>
            </a:r>
            <a:r>
              <a:rPr lang="es-CL" sz="4400" b="1" dirty="0">
                <a:solidFill>
                  <a:prstClr val="white"/>
                </a:solidFill>
                <a:latin typeface="Candara Light" panose="020E0502030303020204" pitchFamily="34" charset="0"/>
              </a:rPr>
              <a:t>4</a:t>
            </a:r>
            <a:endParaRPr lang="es-CL" sz="4400" b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Con palos de fósforos reproduce las siguientes figuras. </a:t>
            </a:r>
            <a:r>
              <a:rPr lang="es-CL" sz="40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30 segundo por figura</a:t>
            </a:r>
            <a:endParaRPr lang="es-CL" sz="40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5575" y="5543342"/>
            <a:ext cx="1191192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es-ES" dirty="0" smtClean="0">
                <a:solidFill>
                  <a:srgbClr val="FFFF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 curioso: </a:t>
            </a:r>
            <a:r>
              <a:rPr lang="es-ES" dirty="0" smtClean="0"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 es 73% agua y deshidratarte te hace más tonto. </a:t>
            </a:r>
            <a:r>
              <a:rPr lang="es-ES" dirty="0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Deshidratarte tan solo un 2% hará que te sea sumamente difícil cumplir con tareas que requieren atención, habilidades psicomotoras y de memoria a corto plazo.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2.bp.blogspot.com/-rYwwhMwnv3Q/Wq_O0lK2EeI/AAAAAAAAFWw/zgmQZbfatqojqf7vAVPsXL6GDzjVbfR7gCLcBGAs/s1600/IMG_20180318_2250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47744"/>
          <a:stretch/>
        </p:blipFill>
        <p:spPr bwMode="auto">
          <a:xfrm>
            <a:off x="5030847" y="220953"/>
            <a:ext cx="2813539" cy="638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A0D2B5-6CA1-4A94-B2C3-A71C5B20BB91}"/>
              </a:ext>
            </a:extLst>
          </p:cNvPr>
          <p:cNvSpPr txBox="1"/>
          <p:nvPr/>
        </p:nvSpPr>
        <p:spPr>
          <a:xfrm>
            <a:off x="-199413" y="47542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¡¡¡Espero que </a:t>
            </a:r>
            <a:r>
              <a:rPr lang="es-CL" sz="4000" noProof="0" dirty="0">
                <a:solidFill>
                  <a:prstClr val="white"/>
                </a:solidFill>
                <a:latin typeface="Candara Light" panose="020E0502030303020204" pitchFamily="34" charset="0"/>
              </a:rPr>
              <a:t>te </a:t>
            </a: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hayas entretenido!!!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780CB2-1025-4F9C-BDA6-1F64B7E4A7D8}"/>
              </a:ext>
            </a:extLst>
          </p:cNvPr>
          <p:cNvSpPr txBox="1"/>
          <p:nvPr/>
        </p:nvSpPr>
        <p:spPr>
          <a:xfrm>
            <a:off x="189411" y="1539286"/>
            <a:ext cx="673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Jugando 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utilizaste y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 desarrollaste varias habilidades que nos permiten aprender mejor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 Light" panose="020E0502030303020204" pitchFamily="34" charset="0"/>
            </a:endParaRPr>
          </a:p>
        </p:txBody>
      </p:sp>
      <p:pic>
        <p:nvPicPr>
          <p:cNvPr id="13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8" y="119442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ómo convertir tu cara en un emoji para Whatsapp e Instagram (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35934" r="85380" b="33373"/>
          <a:stretch/>
        </p:blipFill>
        <p:spPr bwMode="auto">
          <a:xfrm rot="21129907">
            <a:off x="2889971" y="4034262"/>
            <a:ext cx="2354332" cy="24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7"/>
          <p:cNvSpPr txBox="1">
            <a:spLocks/>
          </p:cNvSpPr>
          <p:nvPr/>
        </p:nvSpPr>
        <p:spPr>
          <a:xfrm>
            <a:off x="5528235" y="1894114"/>
            <a:ext cx="6464352" cy="3348292"/>
          </a:xfrm>
          <a:prstGeom prst="wedgeEllipseCallout">
            <a:avLst>
              <a:gd name="adj1" fmla="val -48705"/>
              <a:gd name="adj2" fmla="val 428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4700" dirty="0" smtClean="0">
                <a:solidFill>
                  <a:prstClr val="black"/>
                </a:solidFill>
                <a:latin typeface="Candara Light" panose="020E0502030303020204" pitchFamily="34" charset="0"/>
              </a:rPr>
              <a:t>!Lo hiciste súper bien, si tienes dudas solo pregunta, no te avergüences. FELICIDADES!</a:t>
            </a:r>
          </a:p>
          <a:p>
            <a:pPr algn="ctr"/>
            <a:endParaRPr lang="es-CL" dirty="0"/>
          </a:p>
        </p:txBody>
      </p:sp>
      <p:pic>
        <p:nvPicPr>
          <p:cNvPr id="10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900662-0B33-496D-8CA4-9583D5595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8453" r="5580" b="12159"/>
          <a:stretch/>
        </p:blipFill>
        <p:spPr>
          <a:xfrm>
            <a:off x="2025748" y="3652955"/>
            <a:ext cx="7695028" cy="25998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910B48-BCF3-4016-B989-02B8AAFC0ED8}"/>
              </a:ext>
            </a:extLst>
          </p:cNvPr>
          <p:cNvSpPr txBox="1"/>
          <p:nvPr/>
        </p:nvSpPr>
        <p:spPr>
          <a:xfrm>
            <a:off x="1041009" y="1624462"/>
            <a:ext cx="10325685" cy="1569660"/>
          </a:xfrm>
          <a:prstGeom prst="rect">
            <a:avLst/>
          </a:prstGeom>
          <a:noFill/>
          <a:effectLst>
            <a:glow rad="165100">
              <a:schemeClr val="accent5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k Free" panose="03080402000500000000" pitchFamily="66" charset="0"/>
              </a:rPr>
              <a:t>Te invitamos </a:t>
            </a:r>
            <a:r>
              <a:rPr lang="es-CL" sz="4800" dirty="0" smtClean="0">
                <a:latin typeface="Ink Free" panose="03080402000500000000" pitchFamily="66" charset="0"/>
              </a:rPr>
              <a:t>a ser </a:t>
            </a:r>
            <a:r>
              <a:rPr lang="es-CL" sz="4800" dirty="0" smtClean="0">
                <a:gradFill flip="none" rotWithShape="1">
                  <a:gsLst>
                    <a:gs pos="0">
                      <a:srgbClr val="FF0000"/>
                    </a:gs>
                    <a:gs pos="37000">
                      <a:srgbClr val="002060"/>
                    </a:gs>
                    <a:gs pos="100000">
                      <a:srgbClr val="7030A0"/>
                    </a:gs>
                    <a:gs pos="39000">
                      <a:srgbClr val="FFFF00"/>
                    </a:gs>
                    <a:gs pos="17000">
                      <a:srgbClr val="2DC12D"/>
                    </a:gs>
                    <a:gs pos="26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27000">
                    <a:srgbClr val="EF6B19"/>
                  </a:glow>
                </a:effectLst>
                <a:latin typeface="Jokerman" panose="04090605060D06020702" pitchFamily="82" charset="0"/>
              </a:rPr>
              <a:t>CREATIVOS</a:t>
            </a:r>
            <a:r>
              <a:rPr lang="es-CL" sz="4400" dirty="0" smtClean="0">
                <a:gradFill>
                  <a:gsLst>
                    <a:gs pos="0">
                      <a:srgbClr val="FF0000"/>
                    </a:gs>
                    <a:gs pos="34000">
                      <a:srgbClr val="C4969A"/>
                    </a:gs>
                    <a:gs pos="90259">
                      <a:srgbClr val="7030A0"/>
                    </a:gs>
                    <a:gs pos="61000">
                      <a:srgbClr val="FFFF00"/>
                    </a:gs>
                    <a:gs pos="78000">
                      <a:srgbClr val="2DC12D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Jokerman" panose="04090605060D06020702" pitchFamily="82" charset="0"/>
              </a:rPr>
              <a:t> </a:t>
            </a:r>
            <a:r>
              <a:rPr lang="es-CL" sz="4800" dirty="0" smtClean="0">
                <a:latin typeface="Ink Free" panose="03080402000500000000" pitchFamily="66" charset="0"/>
              </a:rPr>
              <a:t>y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“Crecer en Edad, Gracia y Sabiduría”</a:t>
            </a:r>
            <a:endParaRPr kumimoji="0" lang="es-CL" sz="6000" b="0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A88EC5-B056-4986-8004-7A303D27E32D}"/>
              </a:ext>
            </a:extLst>
          </p:cNvPr>
          <p:cNvSpPr txBox="1"/>
          <p:nvPr/>
        </p:nvSpPr>
        <p:spPr>
          <a:xfrm>
            <a:off x="912390" y="365053"/>
            <a:ext cx="303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" y="121307"/>
            <a:ext cx="2744865" cy="1259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947886" y="180387"/>
            <a:ext cx="5028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Candara Light" panose="020E0502030303020204" pitchFamily="34" charset="0"/>
              </a:rPr>
              <a:t>Convivamos Activamente siendo todos para todos</a:t>
            </a:r>
          </a:p>
        </p:txBody>
      </p:sp>
    </p:spTree>
    <p:extLst>
      <p:ext uri="{BB962C8B-B14F-4D97-AF65-F5344CB8AC3E}">
        <p14:creationId xmlns:p14="http://schemas.microsoft.com/office/powerpoint/2010/main" val="1806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15EFEF5-D7C8-4776-A671-9FAFDB6A2E91}"/>
              </a:ext>
            </a:extLst>
          </p:cNvPr>
          <p:cNvGrpSpPr/>
          <p:nvPr/>
        </p:nvGrpSpPr>
        <p:grpSpPr>
          <a:xfrm>
            <a:off x="-391886" y="412759"/>
            <a:ext cx="12309566" cy="1543838"/>
            <a:chOff x="-391886" y="412759"/>
            <a:chExt cx="12309566" cy="1543838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B3969D65-E19B-4F48-AA3F-ACC413D7FCA2}"/>
                </a:ext>
              </a:extLst>
            </p:cNvPr>
            <p:cNvSpPr txBox="1">
              <a:spLocks/>
            </p:cNvSpPr>
            <p:nvPr/>
          </p:nvSpPr>
          <p:spPr>
            <a:xfrm>
              <a:off x="-391886" y="412759"/>
              <a:ext cx="12192000" cy="102061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ES" sz="8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Taller </a:t>
              </a:r>
              <a:r>
                <a:rPr lang="es-ES" sz="80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Mafe</a:t>
              </a:r>
              <a:endParaRPr lang="es-CL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B62BFA4-C878-42D5-8524-F022190C0C5B}"/>
                </a:ext>
              </a:extLst>
            </p:cNvPr>
            <p:cNvSpPr txBox="1"/>
            <p:nvPr/>
          </p:nvSpPr>
          <p:spPr>
            <a:xfrm>
              <a:off x="-274320" y="1433377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>
                  <a:latin typeface="Candara Light" panose="020E0502030303020204" pitchFamily="34" charset="0"/>
                </a:rPr>
                <a:t>Tramo: </a:t>
              </a:r>
              <a:r>
                <a:rPr lang="es-CL" sz="2800" dirty="0" smtClean="0">
                  <a:latin typeface="Candara Light" panose="020E0502030303020204" pitchFamily="34" charset="0"/>
                </a:rPr>
                <a:t>4,  </a:t>
              </a:r>
              <a:r>
                <a:rPr lang="es-CL" sz="2800" smtClean="0">
                  <a:latin typeface="Candara Light" panose="020E0502030303020204" pitchFamily="34" charset="0"/>
                </a:rPr>
                <a:t>Cursos: 8vo básico</a:t>
              </a:r>
              <a:endParaRPr lang="es-CL" sz="2800" dirty="0">
                <a:latin typeface="Candara Light" panose="020E0502030303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EBE94-2E7D-4D06-89F5-389F225AAEF6}"/>
              </a:ext>
            </a:extLst>
          </p:cNvPr>
          <p:cNvSpPr txBox="1"/>
          <p:nvPr/>
        </p:nvSpPr>
        <p:spPr>
          <a:xfrm>
            <a:off x="392678" y="2453995"/>
            <a:ext cx="10183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613" indent="-2868613"/>
            <a:r>
              <a:rPr lang="es-CL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Objetivo: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ndara Light" panose="020E0502030303020204" pitchFamily="34" charset="0"/>
              </a:rPr>
              <a:t>Desarrollar y potenciar la memoria atención y las funciones ejecutivas a través de las habilidades de </a:t>
            </a:r>
            <a:r>
              <a:rPr lang="es-CL" sz="3200" dirty="0">
                <a:latin typeface="Candara Light" panose="020E0502030303020204" pitchFamily="34" charset="0"/>
              </a:rPr>
              <a:t>o</a:t>
            </a:r>
            <a:r>
              <a:rPr lang="es-CL" sz="3200" dirty="0" smtClean="0">
                <a:latin typeface="Candara Light" panose="020E0502030303020204" pitchFamily="34" charset="0"/>
              </a:rPr>
              <a:t>rganización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control </a:t>
            </a:r>
            <a:r>
              <a:rPr lang="es-CL" sz="3200" dirty="0">
                <a:latin typeface="Candara Light" panose="020E0502030303020204" pitchFamily="34" charset="0"/>
              </a:rPr>
              <a:t>i</a:t>
            </a:r>
            <a:r>
              <a:rPr lang="es-CL" sz="3200" dirty="0" smtClean="0">
                <a:latin typeface="Candara Light" panose="020E0502030303020204" pitchFamily="34" charset="0"/>
              </a:rPr>
              <a:t>nhibitorio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flexibilidad </a:t>
            </a:r>
            <a:r>
              <a:rPr lang="es-CL" sz="3200" dirty="0">
                <a:latin typeface="Candara Light" panose="020E0502030303020204" pitchFamily="34" charset="0"/>
              </a:rPr>
              <a:t>c</a:t>
            </a:r>
            <a:r>
              <a:rPr lang="es-CL" sz="3200" dirty="0" smtClean="0">
                <a:latin typeface="Candara Light" panose="020E0502030303020204" pitchFamily="34" charset="0"/>
              </a:rPr>
              <a:t>ognitiva </a:t>
            </a:r>
            <a:r>
              <a:rPr lang="es-CL" sz="3200" dirty="0">
                <a:latin typeface="Candara Light" panose="020E0502030303020204" pitchFamily="34" charset="0"/>
              </a:rPr>
              <a:t>y </a:t>
            </a:r>
            <a:r>
              <a:rPr lang="es-CL" sz="3200" dirty="0" smtClean="0">
                <a:latin typeface="Candara Light" panose="020E0502030303020204" pitchFamily="34" charset="0"/>
              </a:rPr>
              <a:t>anticipación</a:t>
            </a:r>
            <a:r>
              <a:rPr lang="es-CL" sz="3200" dirty="0">
                <a:latin typeface="Candara Light" panose="020E0502030303020204" pitchFamily="34" charset="0"/>
              </a:rPr>
              <a:t>.</a:t>
            </a:r>
            <a:r>
              <a:rPr lang="es-CL" sz="3200" dirty="0" smtClean="0">
                <a:latin typeface="Candara Light" panose="020E0502030303020204" pitchFamily="34" charset="0"/>
              </a:rPr>
              <a:t> </a:t>
            </a:r>
            <a:endParaRPr lang="es-CL" sz="3200" dirty="0">
              <a:latin typeface="Candara Light" panose="020E05020303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FC0EC5-25CD-4F2F-8637-1CFBE32B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130" y="4454219"/>
            <a:ext cx="2191150" cy="2474561"/>
          </a:xfrm>
          <a:prstGeom prst="rect">
            <a:avLst/>
          </a:prstGeom>
        </p:spPr>
      </p:pic>
      <p:pic>
        <p:nvPicPr>
          <p:cNvPr id="8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" y="121307"/>
            <a:ext cx="1896949" cy="870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4BF428-1716-4B68-B258-4F7D1A11FD58}"/>
              </a:ext>
            </a:extLst>
          </p:cNvPr>
          <p:cNvSpPr txBox="1"/>
          <p:nvPr/>
        </p:nvSpPr>
        <p:spPr>
          <a:xfrm>
            <a:off x="209800" y="1017004"/>
            <a:ext cx="118577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Instrucciones generales:</a:t>
            </a:r>
            <a:endParaRPr lang="es-CL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algn="ctr"/>
            <a:endParaRPr lang="es-CL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Antes de empezar te invito a buscar un lugar tranquilo, bien iluminado y sin distracciones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 Busca todos los materiales que necesites y luego ponte cómodo. (Hoja, lápiz grafito y de colores)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Avanza</a:t>
            </a:r>
            <a:r>
              <a:rPr lang="es-CL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, retrocede o detiene el video según tu necesidad para que vayas completando tus actividades.</a:t>
            </a:r>
          </a:p>
        </p:txBody>
      </p:sp>
      <p:pic>
        <p:nvPicPr>
          <p:cNvPr id="9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9" y="121308"/>
            <a:ext cx="1952158" cy="89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4345" y="991672"/>
            <a:ext cx="10264726" cy="3896749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</a:rPr>
              <a:t>Habilidad: Memoria </a:t>
            </a: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</a:t>
            </a:r>
            <a:r>
              <a:rPr lang="es-CL" sz="4400" b="1" dirty="0">
                <a:solidFill>
                  <a:prstClr val="white"/>
                </a:solidFill>
                <a:latin typeface="Candara Light" panose="020E0502030303020204" pitchFamily="34" charset="0"/>
              </a:rPr>
              <a:t>1</a:t>
            </a:r>
            <a:endParaRPr lang="es-CL" sz="4400" b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Deberás buscar los elementos que te pidan, y a continuación de eso responder.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</a:t>
            </a:r>
            <a:r>
              <a:rPr lang="es-CL" sz="3600" b="1" dirty="0">
                <a:solidFill>
                  <a:prstClr val="white"/>
                </a:solidFill>
                <a:latin typeface="Candara Light" panose="020E0502030303020204" pitchFamily="34" charset="0"/>
              </a:rPr>
              <a:t>1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 minuto</a:t>
            </a:r>
          </a:p>
          <a:p>
            <a:pPr lvl="0" algn="l"/>
            <a:endParaRPr lang="es-CL" sz="36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84363" y="5683738"/>
            <a:ext cx="117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  <a:latin typeface="Candara Light" panose="020E0502030303020204" pitchFamily="34" charset="0"/>
              </a:rPr>
              <a:t>Dato curioso:  </a:t>
            </a:r>
            <a:r>
              <a:rPr lang="es-CL" dirty="0" smtClean="0">
                <a:latin typeface="Candara Light" panose="020E0502030303020204" pitchFamily="34" charset="0"/>
              </a:rPr>
              <a:t>Sabías que a </a:t>
            </a:r>
            <a:r>
              <a:rPr lang="es-ES" dirty="0" smtClean="0">
                <a:latin typeface="Candara Light" panose="020E0502030303020204" pitchFamily="34" charset="0"/>
              </a:rPr>
              <a:t>medida </a:t>
            </a:r>
            <a:r>
              <a:rPr lang="es-ES" dirty="0">
                <a:latin typeface="Candara Light" panose="020E0502030303020204" pitchFamily="34" charset="0"/>
              </a:rPr>
              <a:t>que se forman recuerdos, surgen puntos nuevos y los antiguos se desvanecen</a:t>
            </a:r>
            <a:r>
              <a:rPr lang="es-ES" dirty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86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2985" y="1398512"/>
            <a:ext cx="10264726" cy="4425512"/>
          </a:xfrm>
        </p:spPr>
        <p:txBody>
          <a:bodyPr>
            <a:norm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60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¡Debes ir a buscar!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Piedras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prstClr val="white"/>
                </a:solidFill>
                <a:latin typeface="Candara Light" panose="020E0502030303020204" pitchFamily="34" charset="0"/>
              </a:rPr>
              <a:t>C</a:t>
            </a: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ubiertos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zapatos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>
                <a:solidFill>
                  <a:prstClr val="white"/>
                </a:solidFill>
                <a:latin typeface="Candara Light" panose="020E0502030303020204" pitchFamily="34" charset="0"/>
              </a:rPr>
              <a:t>c</a:t>
            </a: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argador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Pijama</a:t>
            </a:r>
            <a:endParaRPr lang="es-CL" sz="40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2985" y="1398512"/>
            <a:ext cx="10264726" cy="4425512"/>
          </a:xfrm>
        </p:spPr>
        <p:txBody>
          <a:bodyPr>
            <a:norm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60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¡Ahora debes recordar!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¿Dónde encontraste la piedra?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¿Dónde estaba el cubierto?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¿Dónde estaban los zapatos?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¿Dónde estaba el cargador?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¿Dónde estaba el pijama?</a:t>
            </a:r>
            <a:endParaRPr lang="es-CL" sz="40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3601" y="886264"/>
            <a:ext cx="10264726" cy="3376246"/>
          </a:xfrm>
        </p:spPr>
        <p:txBody>
          <a:bodyPr>
            <a:normAutofit/>
          </a:bodyPr>
          <a:lstStyle/>
          <a:p>
            <a:pPr lvl="0"/>
            <a:r>
              <a:rPr lang="es-CL" sz="28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Habilidad: Atención</a:t>
            </a:r>
          </a:p>
          <a:p>
            <a:pPr lvl="0" algn="l"/>
            <a:r>
              <a:rPr lang="es-CL" sz="44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Actividad 2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Observar con mucha atención las indicaciones, y dibuja en una hoja las figuras pedidas.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Tendrás un tiempo de </a:t>
            </a:r>
            <a:r>
              <a:rPr lang="es-CL" sz="3600" b="1" dirty="0">
                <a:solidFill>
                  <a:prstClr val="white"/>
                </a:solidFill>
                <a:latin typeface="Candara Light" panose="020E0502030303020204" pitchFamily="34" charset="0"/>
              </a:rPr>
              <a:t> </a:t>
            </a:r>
            <a:r>
              <a:rPr lang="es-CL" sz="3600" b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1 minuto</a:t>
            </a:r>
            <a:endParaRPr lang="es-CL" sz="36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6119837"/>
            <a:ext cx="11911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Candara Light" panose="020E0502030303020204" pitchFamily="34" charset="0"/>
              </a:rPr>
              <a:t>Dato curioso:</a:t>
            </a:r>
            <a:r>
              <a:rPr lang="es-ES" b="1" dirty="0" smtClean="0">
                <a:latin typeface="Candara Light" panose="020E0502030303020204" pitchFamily="34" charset="0"/>
              </a:rPr>
              <a:t> </a:t>
            </a:r>
            <a:r>
              <a:rPr lang="es-ES" dirty="0" smtClean="0">
                <a:latin typeface="Candara Light" panose="020E0502030303020204" pitchFamily="34" charset="0"/>
              </a:rPr>
              <a:t>Sabías que en </a:t>
            </a:r>
            <a:r>
              <a:rPr lang="es-ES" dirty="0">
                <a:latin typeface="Candara Light" panose="020E0502030303020204" pitchFamily="34" charset="0"/>
              </a:rPr>
              <a:t>muchísimo menos de un segundo nuestro cerebro </a:t>
            </a:r>
            <a:r>
              <a:rPr lang="es-ES" dirty="0" smtClean="0">
                <a:latin typeface="Candara Light" panose="020E0502030303020204" pitchFamily="34" charset="0"/>
              </a:rPr>
              <a:t>es capaz de procesar las imágenes.</a:t>
            </a:r>
            <a:endParaRPr lang="es-CL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98983" cy="7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>
            <a:off x="11386435" y="115909"/>
            <a:ext cx="681068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1.bp.blogspot.com/-S29GA5fV37g/VykkVpSYxMI/AAAAAAAATYM/MRd11JAxa5sgaSrVq16T1Dn3xjzI1SeeACLcB/s280/logicamente%2Bo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3533" r="2946" b="5210"/>
          <a:stretch/>
        </p:blipFill>
        <p:spPr bwMode="auto">
          <a:xfrm>
            <a:off x="2433711" y="970672"/>
            <a:ext cx="7652824" cy="493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461</Words>
  <Application>Microsoft Office PowerPoint</Application>
  <PresentationFormat>Panorámica</PresentationFormat>
  <Paragraphs>56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 Light</vt:lpstr>
      <vt:lpstr>Century Gothic</vt:lpstr>
      <vt:lpstr>Corbel</vt:lpstr>
      <vt:lpstr>Ink Free</vt:lpstr>
      <vt:lpstr>Jokerman</vt:lpstr>
      <vt:lpstr>Times New Roman</vt:lpstr>
      <vt:lpstr>Profundidad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Kattia Araya</dc:creator>
  <cp:lastModifiedBy>Titor-Machine</cp:lastModifiedBy>
  <cp:revision>31</cp:revision>
  <dcterms:created xsi:type="dcterms:W3CDTF">2020-04-02T01:16:55Z</dcterms:created>
  <dcterms:modified xsi:type="dcterms:W3CDTF">2020-04-05T17:39:47Z</dcterms:modified>
</cp:coreProperties>
</file>