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9" r:id="rId2"/>
    <p:sldId id="290" r:id="rId3"/>
    <p:sldId id="291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1" r:id="rId14"/>
    <p:sldId id="282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621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48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37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0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3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03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2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120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553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092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03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25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20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207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22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8128614-658C-4129-BE5C-DBAA86EE4DCC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C0E1B1-2195-4E3A-B90A-5EB14CE6F7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3853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E900662-0B33-496D-8CA4-9583D5595E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8453" r="5580" b="12159"/>
          <a:stretch/>
        </p:blipFill>
        <p:spPr>
          <a:xfrm>
            <a:off x="2025748" y="3652955"/>
            <a:ext cx="7695028" cy="25998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910B48-BCF3-4016-B989-02B8AAFC0ED8}"/>
              </a:ext>
            </a:extLst>
          </p:cNvPr>
          <p:cNvSpPr txBox="1"/>
          <p:nvPr/>
        </p:nvSpPr>
        <p:spPr>
          <a:xfrm>
            <a:off x="1041009" y="1624462"/>
            <a:ext cx="10325685" cy="1569660"/>
          </a:xfrm>
          <a:prstGeom prst="rect">
            <a:avLst/>
          </a:prstGeom>
          <a:noFill/>
          <a:effectLst>
            <a:glow rad="165100">
              <a:schemeClr val="accent5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k Free" panose="03080402000500000000" pitchFamily="66" charset="0"/>
              </a:rPr>
              <a:t>Te invitamos </a:t>
            </a:r>
            <a:r>
              <a:rPr lang="es-CL" sz="4800" dirty="0" smtClean="0">
                <a:latin typeface="Ink Free" panose="03080402000500000000" pitchFamily="66" charset="0"/>
              </a:rPr>
              <a:t>a ser </a:t>
            </a:r>
            <a:r>
              <a:rPr lang="es-CL" sz="4800" dirty="0" smtClean="0">
                <a:gradFill flip="none" rotWithShape="1">
                  <a:gsLst>
                    <a:gs pos="0">
                      <a:srgbClr val="FF0000"/>
                    </a:gs>
                    <a:gs pos="37000">
                      <a:srgbClr val="002060"/>
                    </a:gs>
                    <a:gs pos="100000">
                      <a:srgbClr val="7030A0"/>
                    </a:gs>
                    <a:gs pos="39000">
                      <a:srgbClr val="FFFF00"/>
                    </a:gs>
                    <a:gs pos="17000">
                      <a:srgbClr val="2DC12D"/>
                    </a:gs>
                    <a:gs pos="26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27000">
                    <a:srgbClr val="EF6B19"/>
                  </a:glow>
                </a:effectLst>
                <a:latin typeface="Jokerman" panose="04090605060D06020702" pitchFamily="82" charset="0"/>
              </a:rPr>
              <a:t>CREATIVOS</a:t>
            </a:r>
            <a:r>
              <a:rPr lang="es-CL" sz="4400" dirty="0" smtClean="0">
                <a:gradFill>
                  <a:gsLst>
                    <a:gs pos="0">
                      <a:srgbClr val="FF0000"/>
                    </a:gs>
                    <a:gs pos="34000">
                      <a:srgbClr val="C4969A"/>
                    </a:gs>
                    <a:gs pos="90259">
                      <a:srgbClr val="7030A0"/>
                    </a:gs>
                    <a:gs pos="61000">
                      <a:srgbClr val="FFFF00"/>
                    </a:gs>
                    <a:gs pos="78000">
                      <a:srgbClr val="2DC12D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Jokerman" panose="04090605060D06020702" pitchFamily="82" charset="0"/>
              </a:rPr>
              <a:t> </a:t>
            </a:r>
            <a:r>
              <a:rPr lang="es-CL" sz="4800" dirty="0" smtClean="0">
                <a:latin typeface="Ink Free" panose="03080402000500000000" pitchFamily="66" charset="0"/>
              </a:rPr>
              <a:t>y 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“Crecer en Edad, Gracia y Sabiduría”</a:t>
            </a:r>
            <a:endParaRPr kumimoji="0" lang="es-CL" sz="6000" b="0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3080402000500000000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A88EC5-B056-4986-8004-7A303D27E32D}"/>
              </a:ext>
            </a:extLst>
          </p:cNvPr>
          <p:cNvSpPr txBox="1"/>
          <p:nvPr/>
        </p:nvSpPr>
        <p:spPr>
          <a:xfrm>
            <a:off x="912390" y="365053"/>
            <a:ext cx="303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Escuela San José Obrero – de las Siervas de San Jos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8" y="121307"/>
            <a:ext cx="2744865" cy="1259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947886" y="180387"/>
            <a:ext cx="5028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Candara Light" panose="020E0502030303020204" pitchFamily="34" charset="0"/>
              </a:rPr>
              <a:t>Convivamos Activamente siendo todos para todos</a:t>
            </a:r>
          </a:p>
        </p:txBody>
      </p:sp>
      <p:pic>
        <p:nvPicPr>
          <p:cNvPr id="9" name="02 Pastorale">
            <a:hlinkClick r:id="" action="ppaction://media"/>
            <a:extLst>
              <a:ext uri="{FF2B5EF4-FFF2-40B4-BE49-F238E27FC236}">
                <a16:creationId xmlns:a16="http://schemas.microsoft.com/office/drawing/2014/main" id="{5296C8EE-9DAE-4074-A61B-BD4C24D244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5022" y="5537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uiExpand="1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AZONAMIENTO LÓGICO categorizar y agrupar MALETA COLOR IMAG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22461" r="4199" b="13358"/>
          <a:stretch/>
        </p:blipFill>
        <p:spPr bwMode="auto">
          <a:xfrm>
            <a:off x="442359" y="1104213"/>
            <a:ext cx="11093149" cy="52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AZONAMIENTO LÓGICO categorizar y agrupar COCINA COLOR IMAG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3" b="16168"/>
          <a:stretch/>
        </p:blipFill>
        <p:spPr bwMode="auto">
          <a:xfrm>
            <a:off x="642158" y="991672"/>
            <a:ext cx="11084811" cy="54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AZONAMIENTO LÓGICO categorizar y agrupar FRIGORIFICO COLOR IMAG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22460" r="5291" b="11376"/>
          <a:stretch/>
        </p:blipFill>
        <p:spPr bwMode="auto">
          <a:xfrm>
            <a:off x="371578" y="991672"/>
            <a:ext cx="11431216" cy="54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5195" y="991672"/>
            <a:ext cx="10264726" cy="4425512"/>
          </a:xfrm>
        </p:spPr>
        <p:txBody>
          <a:bodyPr>
            <a:normAutofit/>
          </a:bodyPr>
          <a:lstStyle/>
          <a:p>
            <a:pPr lvl="0"/>
            <a:r>
              <a:rPr lang="es-CL" sz="4000" b="1" dirty="0" smtClean="0">
                <a:solidFill>
                  <a:prstClr val="white"/>
                </a:solidFill>
              </a:rPr>
              <a:t> </a:t>
            </a:r>
          </a:p>
          <a:p>
            <a:pPr lvl="0"/>
            <a:r>
              <a:rPr lang="es-CL" sz="30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Habilidad: Atención </a:t>
            </a:r>
          </a:p>
          <a:p>
            <a:pPr lvl="0" algn="l"/>
            <a:r>
              <a:rPr lang="es-CL" sz="4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4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9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Observa la ficha y busca los elementos perdidos, al terminar levanta tu mano y nombra en que parte se encuentran, éxito. </a:t>
            </a:r>
            <a:r>
              <a:rPr lang="es-CL" sz="39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un tiempo de 2 minutos</a:t>
            </a:r>
          </a:p>
          <a:p>
            <a:pPr lvl="0" algn="l"/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55575" y="6119837"/>
            <a:ext cx="11911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  <a:latin typeface="Candara Light" panose="020E0502030303020204" pitchFamily="34" charset="0"/>
              </a:rPr>
              <a:t>Dato curioso:</a:t>
            </a:r>
          </a:p>
          <a:p>
            <a:pPr algn="just"/>
            <a:r>
              <a:rPr lang="es-ES" dirty="0">
                <a:latin typeface="Candara Light" panose="020E0502030303020204" pitchFamily="34" charset="0"/>
              </a:rPr>
              <a:t>Sabías que la risa provoca unas ondas cerebrales similares a las que tenemos cuando hacemos meditación.</a:t>
            </a:r>
            <a:endParaRPr lang="es-ES" b="1" dirty="0" smtClean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Ejercicio para aumentar la capacidad de concentració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23185" r="551" b="12081"/>
          <a:stretch/>
        </p:blipFill>
        <p:spPr bwMode="auto">
          <a:xfrm>
            <a:off x="554515" y="1702008"/>
            <a:ext cx="11172454" cy="48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05416" y="568670"/>
            <a:ext cx="9453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bg1"/>
                </a:solidFill>
              </a:rPr>
              <a:t>Debes encontrar un teléfono móvil, una mochila rosada,  una papelera, un perro y una maceta con flores.  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ómo convertir tu cara en un emoji para Whatsapp e Instagram (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35934" r="85380" b="33373"/>
          <a:stretch/>
        </p:blipFill>
        <p:spPr bwMode="auto">
          <a:xfrm rot="21129907">
            <a:off x="1482493" y="2638937"/>
            <a:ext cx="3629465" cy="37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4940407" y="389766"/>
            <a:ext cx="6786562" cy="3450714"/>
          </a:xfrm>
          <a:prstGeom prst="wedgeEllipseCallout">
            <a:avLst>
              <a:gd name="adj1" fmla="val -48705"/>
              <a:gd name="adj2" fmla="val 428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lvl="0" algn="ctr"/>
            <a:r>
              <a:rPr lang="es-CL" sz="4700" dirty="0">
                <a:solidFill>
                  <a:prstClr val="black"/>
                </a:solidFill>
                <a:latin typeface="Candara Light" panose="020E0502030303020204" pitchFamily="34" charset="0"/>
              </a:rPr>
              <a:t>Lo hiciste súper bien, si tienes dudas solo pregunta, no te avergüences. FELICIDADES!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94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15EFEF5-D7C8-4776-A671-9FAFDB6A2E91}"/>
              </a:ext>
            </a:extLst>
          </p:cNvPr>
          <p:cNvGrpSpPr/>
          <p:nvPr/>
        </p:nvGrpSpPr>
        <p:grpSpPr>
          <a:xfrm>
            <a:off x="-391886" y="412759"/>
            <a:ext cx="12309566" cy="1543838"/>
            <a:chOff x="-391886" y="412759"/>
            <a:chExt cx="12309566" cy="1543838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B3969D65-E19B-4F48-AA3F-ACC413D7FCA2}"/>
                </a:ext>
              </a:extLst>
            </p:cNvPr>
            <p:cNvSpPr txBox="1">
              <a:spLocks/>
            </p:cNvSpPr>
            <p:nvPr/>
          </p:nvSpPr>
          <p:spPr>
            <a:xfrm>
              <a:off x="-391886" y="412759"/>
              <a:ext cx="12192000" cy="102061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ES" sz="8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 Light" panose="020E0502030303020204" pitchFamily="34" charset="0"/>
                </a:rPr>
                <a:t>Taller </a:t>
              </a:r>
              <a:r>
                <a:rPr lang="es-ES" sz="80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 Light" panose="020E0502030303020204" pitchFamily="34" charset="0"/>
                </a:rPr>
                <a:t>Mafe</a:t>
              </a:r>
              <a:endParaRPr lang="es-CL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B62BFA4-C878-42D5-8524-F022190C0C5B}"/>
                </a:ext>
              </a:extLst>
            </p:cNvPr>
            <p:cNvSpPr txBox="1"/>
            <p:nvPr/>
          </p:nvSpPr>
          <p:spPr>
            <a:xfrm>
              <a:off x="-274320" y="1433377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 smtClean="0">
                  <a:latin typeface="Candara Light" panose="020E0502030303020204" pitchFamily="34" charset="0"/>
                </a:rPr>
                <a:t>Tramo: 3,  Cursos: 5to, 6to y 7mo básico</a:t>
              </a:r>
              <a:endParaRPr lang="es-CL" sz="2800" dirty="0">
                <a:latin typeface="Candara Light" panose="020E0502030303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F1EBE94-2E7D-4D06-89F5-389F225AAEF6}"/>
              </a:ext>
            </a:extLst>
          </p:cNvPr>
          <p:cNvSpPr txBox="1"/>
          <p:nvPr/>
        </p:nvSpPr>
        <p:spPr>
          <a:xfrm>
            <a:off x="392678" y="2453995"/>
            <a:ext cx="10183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8613" indent="-2868613"/>
            <a:r>
              <a:rPr lang="es-CL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Objetivo: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ndara Light" panose="020E0502030303020204" pitchFamily="34" charset="0"/>
              </a:rPr>
              <a:t>Desarrollar y potenciar la memoria atención y las funciones ejecutivas a través de las habilidades de </a:t>
            </a:r>
            <a:r>
              <a:rPr lang="es-CL" sz="3200" dirty="0">
                <a:latin typeface="Candara Light" panose="020E0502030303020204" pitchFamily="34" charset="0"/>
              </a:rPr>
              <a:t>o</a:t>
            </a:r>
            <a:r>
              <a:rPr lang="es-CL" sz="3200" dirty="0" smtClean="0">
                <a:latin typeface="Candara Light" panose="020E0502030303020204" pitchFamily="34" charset="0"/>
              </a:rPr>
              <a:t>rganización</a:t>
            </a:r>
            <a:r>
              <a:rPr lang="es-CL" sz="3200" dirty="0">
                <a:latin typeface="Candara Light" panose="020E0502030303020204" pitchFamily="34" charset="0"/>
              </a:rPr>
              <a:t>, </a:t>
            </a:r>
            <a:r>
              <a:rPr lang="es-CL" sz="3200" dirty="0" smtClean="0">
                <a:latin typeface="Candara Light" panose="020E0502030303020204" pitchFamily="34" charset="0"/>
              </a:rPr>
              <a:t>control </a:t>
            </a:r>
            <a:r>
              <a:rPr lang="es-CL" sz="3200" dirty="0">
                <a:latin typeface="Candara Light" panose="020E0502030303020204" pitchFamily="34" charset="0"/>
              </a:rPr>
              <a:t>i</a:t>
            </a:r>
            <a:r>
              <a:rPr lang="es-CL" sz="3200" dirty="0" smtClean="0">
                <a:latin typeface="Candara Light" panose="020E0502030303020204" pitchFamily="34" charset="0"/>
              </a:rPr>
              <a:t>nhibitorio</a:t>
            </a:r>
            <a:r>
              <a:rPr lang="es-CL" sz="3200" dirty="0">
                <a:latin typeface="Candara Light" panose="020E0502030303020204" pitchFamily="34" charset="0"/>
              </a:rPr>
              <a:t>, </a:t>
            </a:r>
            <a:r>
              <a:rPr lang="es-CL" sz="3200" dirty="0" smtClean="0">
                <a:latin typeface="Candara Light" panose="020E0502030303020204" pitchFamily="34" charset="0"/>
              </a:rPr>
              <a:t>flexibilidad </a:t>
            </a:r>
            <a:r>
              <a:rPr lang="es-CL" sz="3200" dirty="0">
                <a:latin typeface="Candara Light" panose="020E0502030303020204" pitchFamily="34" charset="0"/>
              </a:rPr>
              <a:t>c</a:t>
            </a:r>
            <a:r>
              <a:rPr lang="es-CL" sz="3200" dirty="0" smtClean="0">
                <a:latin typeface="Candara Light" panose="020E0502030303020204" pitchFamily="34" charset="0"/>
              </a:rPr>
              <a:t>ognitiva </a:t>
            </a:r>
            <a:r>
              <a:rPr lang="es-CL" sz="3200" dirty="0">
                <a:latin typeface="Candara Light" panose="020E0502030303020204" pitchFamily="34" charset="0"/>
              </a:rPr>
              <a:t>y </a:t>
            </a:r>
            <a:r>
              <a:rPr lang="es-CL" sz="3200" dirty="0" smtClean="0">
                <a:latin typeface="Candara Light" panose="020E0502030303020204" pitchFamily="34" charset="0"/>
              </a:rPr>
              <a:t>anticipación</a:t>
            </a:r>
            <a:r>
              <a:rPr lang="es-CL" sz="3200" dirty="0">
                <a:latin typeface="Candara Light" panose="020E0502030303020204" pitchFamily="34" charset="0"/>
              </a:rPr>
              <a:t>.</a:t>
            </a:r>
            <a:r>
              <a:rPr lang="es-CL" sz="3200" dirty="0" smtClean="0">
                <a:latin typeface="Candara Light" panose="020E0502030303020204" pitchFamily="34" charset="0"/>
              </a:rPr>
              <a:t> </a:t>
            </a:r>
            <a:endParaRPr lang="es-CL" sz="3200" dirty="0">
              <a:latin typeface="Candara Light" panose="020E05020303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FC0EC5-25CD-4F2F-8637-1CFBE32B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130" y="4454219"/>
            <a:ext cx="2191150" cy="2474561"/>
          </a:xfrm>
          <a:prstGeom prst="rect">
            <a:avLst/>
          </a:prstGeom>
        </p:spPr>
      </p:pic>
      <p:pic>
        <p:nvPicPr>
          <p:cNvPr id="8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4BF428-1716-4B68-B258-4F7D1A11FD58}"/>
              </a:ext>
            </a:extLst>
          </p:cNvPr>
          <p:cNvSpPr txBox="1"/>
          <p:nvPr/>
        </p:nvSpPr>
        <p:spPr>
          <a:xfrm>
            <a:off x="167148" y="749742"/>
            <a:ext cx="118577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Instrucciones generales:</a:t>
            </a:r>
            <a:endParaRPr lang="es-CL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algn="ctr"/>
            <a:endParaRPr lang="es-CL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Antes de empezar te invito a buscar un lugar tranquilo, bien iluminado y sin distracciones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 Busca todos los materiales que necesites y luego ponte cómodo. (Hoja, lápiz grafito y de colores)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Avanza</a:t>
            </a:r>
            <a:r>
              <a:rPr lang="es-CL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, retrocede o detiene el video según tu necesidad para que vayas completando tus actividades.</a:t>
            </a:r>
          </a:p>
        </p:txBody>
      </p:sp>
      <p:pic>
        <p:nvPicPr>
          <p:cNvPr id="9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7736" y="1297018"/>
            <a:ext cx="10264726" cy="4425512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Habilidad: Memoria </a:t>
            </a:r>
          </a:p>
          <a:p>
            <a:pPr lvl="0" algn="l"/>
            <a:r>
              <a:rPr lang="es-CL" sz="4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1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Debes tener una hoja en blanco, enumerarla del 1 al 8 en línea vertical.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Luego debes leer las siguientes frases y completar en tu hoja las respuesta a cada frase.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un tiempo de 1 minuto</a:t>
            </a:r>
          </a:p>
          <a:p>
            <a:pPr lvl="0" algn="l"/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80072" y="5609989"/>
            <a:ext cx="1191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rgbClr val="FFC000"/>
                </a:solidFill>
                <a:latin typeface="Candara Light" panose="020E0502030303020204" pitchFamily="34" charset="0"/>
              </a:rPr>
              <a:t>Dato curioso</a:t>
            </a:r>
          </a:p>
          <a:p>
            <a:pPr algn="just"/>
            <a:r>
              <a:rPr lang="es-CL" dirty="0" smtClean="0">
                <a:latin typeface="Candara Light" panose="020E0502030303020204" pitchFamily="34" charset="0"/>
              </a:rPr>
              <a:t> El cerebro </a:t>
            </a:r>
            <a:r>
              <a:rPr lang="es-ES" dirty="0" smtClean="0">
                <a:latin typeface="Candara Light" panose="020E0502030303020204" pitchFamily="34" charset="0"/>
              </a:rPr>
              <a:t>no </a:t>
            </a:r>
            <a:r>
              <a:rPr lang="es-ES" dirty="0">
                <a:latin typeface="Candara Light" panose="020E0502030303020204" pitchFamily="34" charset="0"/>
              </a:rPr>
              <a:t>está formado por células </a:t>
            </a:r>
            <a:r>
              <a:rPr lang="es-ES" dirty="0" smtClean="0">
                <a:latin typeface="Candara Light" panose="020E0502030303020204" pitchFamily="34" charset="0"/>
              </a:rPr>
              <a:t>musculares, sino </a:t>
            </a:r>
            <a:r>
              <a:rPr lang="es-ES" dirty="0">
                <a:latin typeface="Candara Light" panose="020E0502030303020204" pitchFamily="34" charset="0"/>
              </a:rPr>
              <a:t>por millones de neuronas, que </a:t>
            </a:r>
            <a:r>
              <a:rPr lang="es-ES" dirty="0" smtClean="0">
                <a:latin typeface="Candara Light" panose="020E0502030303020204" pitchFamily="34" charset="0"/>
              </a:rPr>
              <a:t>interconectadas, </a:t>
            </a:r>
            <a:r>
              <a:rPr lang="es-ES" dirty="0">
                <a:latin typeface="Candara Light" panose="020E0502030303020204" pitchFamily="34" charset="0"/>
              </a:rPr>
              <a:t>permiten regular todas y cada una de las funciones del cuerpo y la mente.</a:t>
            </a:r>
            <a:endParaRPr lang="es-CL" dirty="0" smtClean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5066" y="1778339"/>
            <a:ext cx="10264726" cy="4425512"/>
          </a:xfrm>
        </p:spPr>
        <p:txBody>
          <a:bodyPr>
            <a:noAutofit/>
          </a:bodyPr>
          <a:lstStyle/>
          <a:p>
            <a:pPr marL="742950" lvl="0" indent="-742950" algn="just">
              <a:buAutoNum type="arabicPeriod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El nombre de mi comuna es: ___________</a:t>
            </a:r>
          </a:p>
          <a:p>
            <a:pPr marL="742950" lvl="0" indent="-742950" algn="just">
              <a:buAutoNum type="arabicPeriod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La torre Eiffel esta en: ________________</a:t>
            </a:r>
          </a:p>
          <a:p>
            <a:pPr marL="742950" lvl="0" indent="-742950" algn="just">
              <a:buAutoNum type="arabicPeriod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Después del verano viene el: ___________</a:t>
            </a:r>
          </a:p>
          <a:p>
            <a:pPr marL="742950" lvl="0" indent="-742950" algn="just">
              <a:buAutoNum type="arabicPeriod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Marzo y abril son: ____________________</a:t>
            </a:r>
          </a:p>
          <a:p>
            <a:pPr marL="742950" lvl="0" indent="-742950" algn="just">
              <a:buAutoNum type="arabicPeriod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Las ruedas son:_______________________</a:t>
            </a:r>
          </a:p>
          <a:p>
            <a:pPr marL="742950" lvl="0" indent="-742950" algn="just">
              <a:buAutoNum type="arabicPeriod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La octava letra del abecedario es: ________</a:t>
            </a:r>
          </a:p>
          <a:p>
            <a:pPr marL="742950" lvl="0" indent="-742950" algn="just">
              <a:buAutoNum type="arabicPeriod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Mañana es día: _______________________</a:t>
            </a:r>
          </a:p>
          <a:p>
            <a:pPr marL="742950" lvl="0" indent="-742950" algn="just">
              <a:buAutoNum type="arabicPeriod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El nombre de mi colegio es: _____________</a:t>
            </a:r>
            <a:endParaRPr lang="es-CL" sz="4000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1803" y="991672"/>
            <a:ext cx="10264726" cy="4425512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</a:t>
            </a:r>
            <a:r>
              <a:rPr lang="es-CL" sz="2800" b="1" dirty="0">
                <a:solidFill>
                  <a:prstClr val="white"/>
                </a:solidFill>
                <a:latin typeface="Candara Light" panose="020E0502030303020204" pitchFamily="34" charset="0"/>
              </a:rPr>
              <a:t>: </a:t>
            </a:r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Atención </a:t>
            </a:r>
          </a:p>
          <a:p>
            <a:pPr lvl="0" algn="l"/>
            <a:r>
              <a:rPr lang="es-CL" sz="4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2 </a:t>
            </a:r>
            <a:endParaRPr lang="es-CL" sz="8000" b="1" dirty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Observa la imagen y nombra en voz alta los implementos que no tienen pareja.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</a:t>
            </a:r>
            <a:r>
              <a:rPr lang="es-CL" sz="3600" b="1" dirty="0">
                <a:solidFill>
                  <a:prstClr val="white"/>
                </a:solidFill>
                <a:latin typeface="Candara Light" panose="020E0502030303020204" pitchFamily="34" charset="0"/>
              </a:rPr>
              <a:t>un tiempo de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1 minuto</a:t>
            </a:r>
          </a:p>
          <a:p>
            <a:pPr lvl="0" algn="l"/>
            <a:endParaRPr lang="es-CL" sz="4000" b="1" dirty="0">
              <a:solidFill>
                <a:prstClr val="white"/>
              </a:solidFill>
            </a:endParaRPr>
          </a:p>
          <a:p>
            <a:pPr lvl="0" algn="l"/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55575" y="56293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rgbClr val="FFC000"/>
                </a:solidFill>
                <a:latin typeface="Candara Light" panose="020E0502030303020204" pitchFamily="34" charset="0"/>
              </a:rPr>
              <a:t>Dato curioso </a:t>
            </a:r>
          </a:p>
          <a:p>
            <a:pPr algn="just"/>
            <a:r>
              <a:rPr lang="es-CL" dirty="0" smtClean="0">
                <a:latin typeface="Candara Light" panose="020E0502030303020204" pitchFamily="34" charset="0"/>
              </a:rPr>
              <a:t>Sabías que la memoria tiene tres fases la decodificación, almacenamiento y recuperación.</a:t>
            </a:r>
            <a:endParaRPr lang="es-CL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ateriales CAA – Atención y concentración – Aula abierta de ARASAA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" t="12149" r="291" b="3237"/>
          <a:stretch/>
        </p:blipFill>
        <p:spPr bwMode="auto">
          <a:xfrm>
            <a:off x="1550402" y="779533"/>
            <a:ext cx="9107422" cy="58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5195" y="213355"/>
            <a:ext cx="10264726" cy="4425512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Habilidad: Atención </a:t>
            </a:r>
          </a:p>
          <a:p>
            <a:pPr lvl="0" algn="l"/>
            <a:r>
              <a:rPr lang="es-CL" sz="44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</a:t>
            </a:r>
            <a:r>
              <a:rPr lang="es-CL" sz="4400" b="1" dirty="0">
                <a:solidFill>
                  <a:prstClr val="white"/>
                </a:solidFill>
                <a:latin typeface="Candara Light" panose="020E0502030303020204" pitchFamily="34" charset="0"/>
              </a:rPr>
              <a:t>3</a:t>
            </a:r>
            <a:endParaRPr lang="es-CL" sz="4400" b="1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Observa la imagen y nombra los elementos que no corresponden.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un tiempo de 1 minuto por imagen</a:t>
            </a:r>
          </a:p>
          <a:p>
            <a:pPr lvl="0" algn="l"/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65173" y="5936957"/>
            <a:ext cx="1206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rgbClr val="FFC000"/>
                </a:solidFill>
                <a:latin typeface="Candara Light" panose="020E0502030303020204" pitchFamily="34" charset="0"/>
              </a:rPr>
              <a:t>Dato curioso </a:t>
            </a:r>
          </a:p>
          <a:p>
            <a:pPr algn="just"/>
            <a:r>
              <a:rPr lang="es-CL" dirty="0" smtClean="0">
                <a:latin typeface="Candara Light" panose="020E0502030303020204" pitchFamily="34" charset="0"/>
              </a:rPr>
              <a:t>Sabías que la atención es un estado de activación, es decir te permite seleccionar la información que deseas procesar.</a:t>
            </a:r>
            <a:endParaRPr lang="es-CL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azonamiento lógico categorizar y agrupar. Tres nuevas ficha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2460" r="1742" b="14598"/>
          <a:stretch/>
        </p:blipFill>
        <p:spPr bwMode="auto">
          <a:xfrm>
            <a:off x="515301" y="1118281"/>
            <a:ext cx="11211668" cy="52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3436</TotalTime>
  <Words>437</Words>
  <Application>Microsoft Office PowerPoint</Application>
  <PresentationFormat>Panorámica</PresentationFormat>
  <Paragraphs>44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Candara Light</vt:lpstr>
      <vt:lpstr>Century Gothic</vt:lpstr>
      <vt:lpstr>Corbel</vt:lpstr>
      <vt:lpstr>Ink Free</vt:lpstr>
      <vt:lpstr>Jokerman</vt:lpstr>
      <vt:lpstr>Profundidad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MAFE HABILIDAD</dc:title>
  <dc:creator>Kattia Araya</dc:creator>
  <cp:lastModifiedBy>Titor-Machine</cp:lastModifiedBy>
  <cp:revision>60</cp:revision>
  <dcterms:created xsi:type="dcterms:W3CDTF">2020-03-31T16:58:52Z</dcterms:created>
  <dcterms:modified xsi:type="dcterms:W3CDTF">2020-04-05T16:43:51Z</dcterms:modified>
</cp:coreProperties>
</file>