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4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0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476734-D6FC-4827-8144-0A0421950E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B714CF6-2B59-4FDD-991C-B148935878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ys.org/news/2005-01-einsteins-brai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 Pastorale">
            <a:hlinkClick r:id="" action="ppaction://media"/>
            <a:extLst>
              <a:ext uri="{FF2B5EF4-FFF2-40B4-BE49-F238E27FC236}">
                <a16:creationId xmlns:a16="http://schemas.microsoft.com/office/drawing/2014/main" id="{5296C8EE-9DAE-4074-A61B-BD4C24D24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5750" y="3587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AZONAMIENTO LÓGICO categorizar y agrupar COCINA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3" b="16168"/>
          <a:stretch/>
        </p:blipFill>
        <p:spPr bwMode="auto">
          <a:xfrm>
            <a:off x="642158" y="991672"/>
            <a:ext cx="11084811" cy="54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AZONAMIENTO LÓGICO categorizar y agrupar FRIGORIFICO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22460" r="5291" b="11376"/>
          <a:stretch/>
        </p:blipFill>
        <p:spPr bwMode="auto">
          <a:xfrm>
            <a:off x="371578" y="991672"/>
            <a:ext cx="11431216" cy="54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4566" y="980819"/>
            <a:ext cx="10264726" cy="20916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</a:t>
            </a:r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Atención y memoria </a:t>
            </a:r>
            <a:endParaRPr lang="es-CL" sz="28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400" b="1" dirty="0">
                <a:solidFill>
                  <a:prstClr val="white"/>
                </a:solidFill>
                <a:latin typeface="Candara Light" panose="020E0502030303020204" pitchFamily="34" charset="0"/>
              </a:rPr>
              <a:t>3</a:t>
            </a:r>
            <a:endParaRPr lang="es-CL" sz="44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</a:t>
            </a: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las Palabras y luego recuérdalas muy bien</a:t>
            </a:r>
          </a:p>
          <a:p>
            <a:pPr lvl="0" algn="just"/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    Tendrás 2 minutos</a:t>
            </a:r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55575" y="5153185"/>
            <a:ext cx="1191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</a:t>
            </a:r>
            <a:r>
              <a:rPr lang="es-ES" b="1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curioso: </a:t>
            </a:r>
            <a:r>
              <a:rPr lang="es-ES" dirty="0" smtClean="0">
                <a:latin typeface="Candara Light" panose="020E0502030303020204" pitchFamily="34" charset="0"/>
              </a:rPr>
              <a:t>Sabías </a:t>
            </a:r>
            <a:r>
              <a:rPr lang="es-ES" dirty="0">
                <a:latin typeface="Candara Light" panose="020E0502030303020204" pitchFamily="34" charset="0"/>
              </a:rPr>
              <a:t>que la risa provoca unas ondas cerebrales similares a las que tenemos cuando hacemos meditación.</a:t>
            </a:r>
            <a:endParaRPr lang="es-ES" b="1" dirty="0" smtClean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310966" y="928267"/>
          <a:ext cx="3918633" cy="4696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9279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LEÓN</a:t>
                      </a:r>
                      <a:r>
                        <a:rPr lang="es-CL" sz="3600" baseline="0" dirty="0" smtClean="0"/>
                        <a:t> </a:t>
                      </a:r>
                      <a:endParaRPr lang="es-CL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279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GASOLINA</a:t>
                      </a:r>
                      <a:r>
                        <a:rPr lang="es-CL" sz="3600" baseline="0" dirty="0" smtClean="0"/>
                        <a:t> </a:t>
                      </a:r>
                      <a:endParaRPr lang="es-CL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279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MELÓN</a:t>
                      </a:r>
                      <a:endParaRPr lang="es-CL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79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LIMÓN</a:t>
                      </a:r>
                      <a:endParaRPr lang="es-CL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279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SOFÁ </a:t>
                      </a:r>
                      <a:endParaRPr lang="es-CL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5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Recuerdapalabras-Ej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1787" r="2956" b="5806"/>
          <a:stretch/>
        </p:blipFill>
        <p:spPr bwMode="auto">
          <a:xfrm>
            <a:off x="2332859" y="1863952"/>
            <a:ext cx="7582486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55409" y="389766"/>
            <a:ext cx="9431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Recordamos las palabras anteriores </a:t>
            </a:r>
          </a:p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¿Cuáles eran? </a:t>
            </a:r>
            <a:endParaRPr lang="es-C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A0D2B5-6CA1-4A94-B2C3-A71C5B20BB91}"/>
              </a:ext>
            </a:extLst>
          </p:cNvPr>
          <p:cNvSpPr txBox="1"/>
          <p:nvPr/>
        </p:nvSpPr>
        <p:spPr>
          <a:xfrm>
            <a:off x="-199413" y="47542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¡¡¡Espero que </a:t>
            </a:r>
            <a:r>
              <a:rPr lang="es-CL" sz="4000" noProof="0" dirty="0">
                <a:solidFill>
                  <a:prstClr val="white"/>
                </a:solidFill>
                <a:latin typeface="Candara Light" panose="020E0502030303020204" pitchFamily="34" charset="0"/>
              </a:rPr>
              <a:t>te 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hayas entretenido!!!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780CB2-1025-4F9C-BDA6-1F64B7E4A7D8}"/>
              </a:ext>
            </a:extLst>
          </p:cNvPr>
          <p:cNvSpPr txBox="1"/>
          <p:nvPr/>
        </p:nvSpPr>
        <p:spPr>
          <a:xfrm>
            <a:off x="189411" y="1539286"/>
            <a:ext cx="673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Jugando 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utilizaste y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 desarrollaste varias habilidades que nos permiten aprender mejor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 Light" panose="020E0502030303020204" pitchFamily="34" charset="0"/>
            </a:endParaRPr>
          </a:p>
        </p:txBody>
      </p:sp>
      <p:pic>
        <p:nvPicPr>
          <p:cNvPr id="13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" y="119442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ómo convertir tu cara en un emoji para Whatsapp e Instagram (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35934" r="85380" b="33373"/>
          <a:stretch/>
        </p:blipFill>
        <p:spPr bwMode="auto">
          <a:xfrm rot="21129907">
            <a:off x="2889971" y="4034262"/>
            <a:ext cx="2354332" cy="24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7"/>
          <p:cNvSpPr txBox="1">
            <a:spLocks/>
          </p:cNvSpPr>
          <p:nvPr/>
        </p:nvSpPr>
        <p:spPr>
          <a:xfrm>
            <a:off x="5528235" y="1894114"/>
            <a:ext cx="6464352" cy="3348292"/>
          </a:xfrm>
          <a:prstGeom prst="wedgeEllipseCallout">
            <a:avLst>
              <a:gd name="adj1" fmla="val -48705"/>
              <a:gd name="adj2" fmla="val 428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700" dirty="0" smtClean="0">
                <a:solidFill>
                  <a:prstClr val="black"/>
                </a:solidFill>
                <a:latin typeface="Candara Light" panose="020E0502030303020204" pitchFamily="34" charset="0"/>
              </a:rPr>
              <a:t>Lo hiciste súper bien, si tienes dudas solo pregunta, no te avergüences. FELICIDADES!</a:t>
            </a:r>
          </a:p>
          <a:p>
            <a:pPr algn="ctr"/>
            <a:endParaRPr lang="es-CL" dirty="0"/>
          </a:p>
        </p:txBody>
      </p:sp>
      <p:pic>
        <p:nvPicPr>
          <p:cNvPr id="10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900662-0B33-496D-8CA4-9583D559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2025748" y="3652955"/>
            <a:ext cx="7695028" cy="2599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910B48-BCF3-4016-B989-02B8AAFC0ED8}"/>
              </a:ext>
            </a:extLst>
          </p:cNvPr>
          <p:cNvSpPr txBox="1"/>
          <p:nvPr/>
        </p:nvSpPr>
        <p:spPr>
          <a:xfrm>
            <a:off x="1041009" y="1624462"/>
            <a:ext cx="10325685" cy="1569660"/>
          </a:xfrm>
          <a:prstGeom prst="rect">
            <a:avLst/>
          </a:prstGeom>
          <a:noFill/>
          <a:effectLst>
            <a:glow rad="1651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</a:rPr>
              <a:t>Te invitamos </a:t>
            </a:r>
            <a:r>
              <a:rPr lang="es-CL" sz="4800" dirty="0" smtClean="0">
                <a:latin typeface="Ink Free" panose="03080402000500000000" pitchFamily="66" charset="0"/>
              </a:rPr>
              <a:t>a ser </a:t>
            </a:r>
            <a:r>
              <a:rPr lang="es-CL" sz="4800" dirty="0" smtClean="0">
                <a:gradFill flip="none" rotWithShape="1">
                  <a:gsLst>
                    <a:gs pos="0">
                      <a:srgbClr val="FF0000"/>
                    </a:gs>
                    <a:gs pos="37000">
                      <a:srgbClr val="002060"/>
                    </a:gs>
                    <a:gs pos="100000">
                      <a:srgbClr val="7030A0"/>
                    </a:gs>
                    <a:gs pos="39000">
                      <a:srgbClr val="FFFF00"/>
                    </a:gs>
                    <a:gs pos="17000">
                      <a:srgbClr val="2DC12D"/>
                    </a:gs>
                    <a:gs pos="26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27000">
                    <a:srgbClr val="EF6B19"/>
                  </a:glow>
                </a:effectLst>
                <a:latin typeface="Jokerman" panose="04090605060D06020702" pitchFamily="82" charset="0"/>
              </a:rPr>
              <a:t>CREATIVOS</a:t>
            </a:r>
            <a:r>
              <a:rPr lang="es-CL" sz="4400" dirty="0" smtClean="0">
                <a:gradFill>
                  <a:gsLst>
                    <a:gs pos="0">
                      <a:srgbClr val="FF0000"/>
                    </a:gs>
                    <a:gs pos="34000">
                      <a:srgbClr val="C4969A"/>
                    </a:gs>
                    <a:gs pos="90259">
                      <a:srgbClr val="7030A0"/>
                    </a:gs>
                    <a:gs pos="61000">
                      <a:srgbClr val="FFFF00"/>
                    </a:gs>
                    <a:gs pos="78000">
                      <a:srgbClr val="2DC12D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Jokerman" panose="04090605060D06020702" pitchFamily="82" charset="0"/>
              </a:rPr>
              <a:t> </a:t>
            </a:r>
            <a:r>
              <a:rPr lang="es-CL" sz="4800" dirty="0" smtClean="0">
                <a:latin typeface="Ink Free" panose="03080402000500000000" pitchFamily="66" charset="0"/>
              </a:rPr>
              <a:t>y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“Crecer en Edad, Gracia y Sabiduría”</a:t>
            </a:r>
            <a:endParaRPr kumimoji="0" lang="es-CL" sz="600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A88EC5-B056-4986-8004-7A303D27E32D}"/>
              </a:ext>
            </a:extLst>
          </p:cNvPr>
          <p:cNvSpPr txBox="1"/>
          <p:nvPr/>
        </p:nvSpPr>
        <p:spPr>
          <a:xfrm>
            <a:off x="912390" y="365053"/>
            <a:ext cx="30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" y="121307"/>
            <a:ext cx="2744865" cy="125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947886" y="180387"/>
            <a:ext cx="502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Candara Light" panose="020E0502030303020204" pitchFamily="34" charset="0"/>
              </a:rPr>
              <a:t>Convivamos Activamente siendo todos para todos</a:t>
            </a:r>
          </a:p>
        </p:txBody>
      </p:sp>
    </p:spTree>
    <p:extLst>
      <p:ext uri="{BB962C8B-B14F-4D97-AF65-F5344CB8AC3E}">
        <p14:creationId xmlns:p14="http://schemas.microsoft.com/office/powerpoint/2010/main" val="195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15EFEF5-D7C8-4776-A671-9FAFDB6A2E91}"/>
              </a:ext>
            </a:extLst>
          </p:cNvPr>
          <p:cNvGrpSpPr/>
          <p:nvPr/>
        </p:nvGrpSpPr>
        <p:grpSpPr>
          <a:xfrm>
            <a:off x="-391886" y="412759"/>
            <a:ext cx="12309566" cy="1543838"/>
            <a:chOff x="-391886" y="412759"/>
            <a:chExt cx="12309566" cy="1543838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B3969D65-E19B-4F48-AA3F-ACC413D7FCA2}"/>
                </a:ext>
              </a:extLst>
            </p:cNvPr>
            <p:cNvSpPr txBox="1">
              <a:spLocks/>
            </p:cNvSpPr>
            <p:nvPr/>
          </p:nvSpPr>
          <p:spPr>
            <a:xfrm>
              <a:off x="-391886" y="412759"/>
              <a:ext cx="12192000" cy="102061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8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Taller </a:t>
              </a:r>
              <a:r>
                <a:rPr lang="es-ES" sz="80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Mafe</a:t>
              </a:r>
              <a:endParaRPr lang="es-CL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B62BFA4-C878-42D5-8524-F022190C0C5B}"/>
                </a:ext>
              </a:extLst>
            </p:cNvPr>
            <p:cNvSpPr txBox="1"/>
            <p:nvPr/>
          </p:nvSpPr>
          <p:spPr>
            <a:xfrm>
              <a:off x="-274320" y="1433377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latin typeface="Candara Light" panose="020E0502030303020204" pitchFamily="34" charset="0"/>
                </a:rPr>
                <a:t>Tramo: </a:t>
              </a:r>
              <a:r>
                <a:rPr lang="es-CL" sz="2800" dirty="0" smtClean="0">
                  <a:latin typeface="Candara Light" panose="020E0502030303020204" pitchFamily="34" charset="0"/>
                </a:rPr>
                <a:t>2,  </a:t>
              </a:r>
              <a:r>
                <a:rPr lang="es-CL" sz="2800" dirty="0" smtClean="0">
                  <a:latin typeface="Candara Light" panose="020E0502030303020204" pitchFamily="34" charset="0"/>
                </a:rPr>
                <a:t>Cursos</a:t>
              </a:r>
              <a:r>
                <a:rPr lang="es-CL" sz="2800" dirty="0" smtClean="0">
                  <a:latin typeface="Candara Light" panose="020E0502030303020204" pitchFamily="34" charset="0"/>
                </a:rPr>
                <a:t>: 2do, 3ro y 4to básico</a:t>
              </a:r>
              <a:endParaRPr lang="es-CL" sz="2800" dirty="0">
                <a:latin typeface="Candara Light" panose="020E0502030303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EBE94-2E7D-4D06-89F5-389F225AAEF6}"/>
              </a:ext>
            </a:extLst>
          </p:cNvPr>
          <p:cNvSpPr txBox="1"/>
          <p:nvPr/>
        </p:nvSpPr>
        <p:spPr>
          <a:xfrm>
            <a:off x="392678" y="2453995"/>
            <a:ext cx="1018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868613"/>
            <a:r>
              <a:rPr lang="es-CL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Objetivo: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ndara Light" panose="020E0502030303020204" pitchFamily="34" charset="0"/>
              </a:rPr>
              <a:t>Desarrollar y potenciar la memoria atención y las funciones ejecutivas a través de las habilidades de </a:t>
            </a:r>
            <a:r>
              <a:rPr lang="es-CL" sz="3200" dirty="0">
                <a:latin typeface="Candara Light" panose="020E0502030303020204" pitchFamily="34" charset="0"/>
              </a:rPr>
              <a:t>o</a:t>
            </a:r>
            <a:r>
              <a:rPr lang="es-CL" sz="3200" dirty="0" smtClean="0">
                <a:latin typeface="Candara Light" panose="020E0502030303020204" pitchFamily="34" charset="0"/>
              </a:rPr>
              <a:t>rganización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control </a:t>
            </a:r>
            <a:r>
              <a:rPr lang="es-CL" sz="3200" dirty="0">
                <a:latin typeface="Candara Light" panose="020E0502030303020204" pitchFamily="34" charset="0"/>
              </a:rPr>
              <a:t>i</a:t>
            </a:r>
            <a:r>
              <a:rPr lang="es-CL" sz="3200" dirty="0" smtClean="0">
                <a:latin typeface="Candara Light" panose="020E0502030303020204" pitchFamily="34" charset="0"/>
              </a:rPr>
              <a:t>nhibitorio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flexibilidad </a:t>
            </a:r>
            <a:r>
              <a:rPr lang="es-CL" sz="3200" dirty="0">
                <a:latin typeface="Candara Light" panose="020E0502030303020204" pitchFamily="34" charset="0"/>
              </a:rPr>
              <a:t>c</a:t>
            </a:r>
            <a:r>
              <a:rPr lang="es-CL" sz="3200" dirty="0" smtClean="0">
                <a:latin typeface="Candara Light" panose="020E0502030303020204" pitchFamily="34" charset="0"/>
              </a:rPr>
              <a:t>ognitiva </a:t>
            </a:r>
            <a:r>
              <a:rPr lang="es-CL" sz="3200" dirty="0">
                <a:latin typeface="Candara Light" panose="020E0502030303020204" pitchFamily="34" charset="0"/>
              </a:rPr>
              <a:t>y </a:t>
            </a:r>
            <a:r>
              <a:rPr lang="es-CL" sz="3200" dirty="0" smtClean="0">
                <a:latin typeface="Candara Light" panose="020E0502030303020204" pitchFamily="34" charset="0"/>
              </a:rPr>
              <a:t>anticipación</a:t>
            </a:r>
            <a:r>
              <a:rPr lang="es-CL" sz="3200" dirty="0">
                <a:latin typeface="Candara Light" panose="020E0502030303020204" pitchFamily="34" charset="0"/>
              </a:rPr>
              <a:t>.</a:t>
            </a:r>
            <a:r>
              <a:rPr lang="es-CL" sz="3200" dirty="0" smtClean="0">
                <a:latin typeface="Candara Light" panose="020E0502030303020204" pitchFamily="34" charset="0"/>
              </a:rPr>
              <a:t> </a:t>
            </a:r>
            <a:endParaRPr lang="es-CL" sz="3200" dirty="0">
              <a:latin typeface="Candara Light" panose="020E05020303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C0EC5-25CD-4F2F-8637-1CFBE32B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130" y="4454219"/>
            <a:ext cx="2191150" cy="2474561"/>
          </a:xfrm>
          <a:prstGeom prst="rect">
            <a:avLst/>
          </a:prstGeom>
        </p:spPr>
      </p:pic>
      <p:pic>
        <p:nvPicPr>
          <p:cNvPr id="8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3" y="115909"/>
            <a:ext cx="2492243" cy="1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167148" y="1167754"/>
            <a:ext cx="118577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Instrucciones generales:</a:t>
            </a:r>
            <a:endParaRPr lang="es-CL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/>
            <a:endParaRPr lang="es-CL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Antes de empezar te invito a buscar un lugar tranquilo, bien iluminado y sin distracciones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 Busca todos los materiales que necesites y luego ponte cómodo. (Hoja, lápiz grafito y de colores)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Avanza</a:t>
            </a:r>
            <a:r>
              <a:rPr lang="es-CL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, retrocede o detiene el video según tu necesidad para que vayas completando tus actividades.</a:t>
            </a:r>
          </a:p>
        </p:txBody>
      </p:sp>
      <p:pic>
        <p:nvPicPr>
          <p:cNvPr id="9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111086"/>
            <a:ext cx="1919225" cy="880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1803" y="991672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</a:t>
            </a:r>
            <a:r>
              <a:rPr lang="es-CL" sz="2800" b="1" dirty="0">
                <a:solidFill>
                  <a:prstClr val="white"/>
                </a:solidFill>
                <a:latin typeface="Candara Light" panose="020E0502030303020204" pitchFamily="34" charset="0"/>
              </a:rPr>
              <a:t>: </a:t>
            </a:r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Atención </a:t>
            </a:r>
          </a:p>
          <a:p>
            <a:pPr lvl="0" algn="l"/>
            <a:r>
              <a:rPr lang="es-CL" sz="4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800" b="1" dirty="0">
                <a:solidFill>
                  <a:prstClr val="white"/>
                </a:solidFill>
                <a:latin typeface="Candara Light" panose="020E0502030303020204" pitchFamily="34" charset="0"/>
              </a:rPr>
              <a:t>1</a:t>
            </a:r>
            <a:endParaRPr lang="es-CL" sz="8000" b="1" dirty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la imagen y nombra en voz alta los implementos que no tienen pareja.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</a:t>
            </a:r>
            <a:r>
              <a:rPr lang="es-CL" sz="3600" b="1" dirty="0">
                <a:solidFill>
                  <a:prstClr val="white"/>
                </a:solidFill>
                <a:latin typeface="Candara Light" panose="020E0502030303020204" pitchFamily="34" charset="0"/>
              </a:rPr>
              <a:t>un tiempo de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1 minuto</a:t>
            </a:r>
          </a:p>
          <a:p>
            <a:pPr lvl="0" algn="l"/>
            <a:endParaRPr lang="es-CL" sz="4000" b="1" dirty="0">
              <a:solidFill>
                <a:prstClr val="white"/>
              </a:solidFill>
            </a:endParaRP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55575" y="5473004"/>
            <a:ext cx="1191192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s-ES" dirty="0" smtClean="0">
                <a:solidFill>
                  <a:srgbClr val="FFFF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 curioso: </a:t>
            </a:r>
            <a:r>
              <a:rPr lang="es-ES" dirty="0" smtClean="0"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 es 73% agua y deshidratarte te hace más tonto. 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Deshidratarte tan solo un 2% hará que te sea sumamente difícil cumplir con tareas que requieren atención, habilidades psicomotoras y de memoria a corto plazo.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ateriales CAA – Atención y concentración – Aula abierta de ARASAA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12149" r="291" b="3237"/>
          <a:stretch/>
        </p:blipFill>
        <p:spPr bwMode="auto">
          <a:xfrm>
            <a:off x="1550402" y="779533"/>
            <a:ext cx="9107422" cy="58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195" y="213355"/>
            <a:ext cx="10264726" cy="44255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Atención 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400" b="1" dirty="0">
                <a:solidFill>
                  <a:prstClr val="white"/>
                </a:solidFill>
                <a:latin typeface="Candara Light" panose="020E0502030303020204" pitchFamily="34" charset="0"/>
              </a:rPr>
              <a:t>2</a:t>
            </a:r>
            <a:endParaRPr lang="es-CL" sz="44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 la imagen y nombra los elementos que no corresponden.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1 minuto por imagen</a:t>
            </a: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25195" y="5185954"/>
            <a:ext cx="1067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curioso </a:t>
            </a:r>
            <a:r>
              <a:rPr lang="es-ES" dirty="0" smtClean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asombroso cerebro de Albert Einstein</a:t>
            </a:r>
            <a:r>
              <a:rPr lang="es-ES" b="1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cerebro de este genio no era más grande. En realidad, 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pesaba 10% menos que un cerebro normal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azonamiento lógico categorizar y agrupar. Tres nuevas ficha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2460" r="1742" b="14598"/>
          <a:stretch/>
        </p:blipFill>
        <p:spPr bwMode="auto">
          <a:xfrm>
            <a:off x="515301" y="1118281"/>
            <a:ext cx="11211668" cy="52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AZONAMIENTO LÓGICO categorizar y agrupar MALETA COLOR IMAG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22461" r="4199" b="13358"/>
          <a:stretch/>
        </p:blipFill>
        <p:spPr bwMode="auto">
          <a:xfrm>
            <a:off x="442359" y="1104213"/>
            <a:ext cx="11093149" cy="52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11</TotalTime>
  <Words>324</Words>
  <Application>Microsoft Office PowerPoint</Application>
  <PresentationFormat>Panorámica</PresentationFormat>
  <Paragraphs>35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 Light</vt:lpstr>
      <vt:lpstr>Century Gothic</vt:lpstr>
      <vt:lpstr>Corbel</vt:lpstr>
      <vt:lpstr>Ink Free</vt:lpstr>
      <vt:lpstr>Jokerman</vt:lpstr>
      <vt:lpstr>Times New Roman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Titor-Machine;Catalina Arancibia</dc:creator>
  <cp:lastModifiedBy>Titor-Machine</cp:lastModifiedBy>
  <cp:revision>2</cp:revision>
  <dcterms:created xsi:type="dcterms:W3CDTF">2020-04-05T17:03:35Z</dcterms:created>
  <dcterms:modified xsi:type="dcterms:W3CDTF">2020-04-05T17:15:22Z</dcterms:modified>
</cp:coreProperties>
</file>